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171" r:id="rId3"/>
    <p:sldId id="1968" r:id="rId4"/>
    <p:sldId id="1967" r:id="rId5"/>
    <p:sldId id="262" r:id="rId6"/>
    <p:sldId id="2172" r:id="rId7"/>
    <p:sldId id="2173" r:id="rId8"/>
    <p:sldId id="1867" r:id="rId9"/>
    <p:sldId id="1973" r:id="rId10"/>
    <p:sldId id="1974" r:id="rId11"/>
    <p:sldId id="2181" r:id="rId12"/>
    <p:sldId id="1976" r:id="rId13"/>
    <p:sldId id="1977" r:id="rId14"/>
    <p:sldId id="1979" r:id="rId15"/>
    <p:sldId id="367" r:id="rId16"/>
    <p:sldId id="368" r:id="rId17"/>
    <p:sldId id="275" r:id="rId18"/>
    <p:sldId id="276" r:id="rId19"/>
    <p:sldId id="1980" r:id="rId20"/>
    <p:sldId id="1981" r:id="rId21"/>
    <p:sldId id="1982" r:id="rId22"/>
    <p:sldId id="1978" r:id="rId23"/>
    <p:sldId id="2139" r:id="rId24"/>
    <p:sldId id="2140" r:id="rId25"/>
    <p:sldId id="2143" r:id="rId26"/>
    <p:sldId id="2144" r:id="rId27"/>
    <p:sldId id="2145" r:id="rId28"/>
    <p:sldId id="2142" r:id="rId29"/>
    <p:sldId id="2141" r:id="rId30"/>
    <p:sldId id="2152" r:id="rId31"/>
    <p:sldId id="2153" r:id="rId32"/>
    <p:sldId id="2146" r:id="rId33"/>
    <p:sldId id="2158" r:id="rId34"/>
    <p:sldId id="2174" r:id="rId35"/>
    <p:sldId id="2138" r:id="rId36"/>
    <p:sldId id="270" r:id="rId37"/>
    <p:sldId id="280" r:id="rId38"/>
    <p:sldId id="281" r:id="rId39"/>
    <p:sldId id="301" r:id="rId40"/>
    <p:sldId id="303" r:id="rId41"/>
    <p:sldId id="304" r:id="rId42"/>
    <p:sldId id="302" r:id="rId43"/>
    <p:sldId id="305" r:id="rId44"/>
    <p:sldId id="306" r:id="rId45"/>
    <p:sldId id="307" r:id="rId46"/>
    <p:sldId id="299" r:id="rId47"/>
    <p:sldId id="279" r:id="rId48"/>
    <p:sldId id="2159" r:id="rId49"/>
    <p:sldId id="2160" r:id="rId50"/>
    <p:sldId id="2161" r:id="rId51"/>
    <p:sldId id="264" r:id="rId52"/>
    <p:sldId id="2154" r:id="rId53"/>
    <p:sldId id="2175" r:id="rId54"/>
    <p:sldId id="2177" r:id="rId55"/>
    <p:sldId id="2178" r:id="rId56"/>
    <p:sldId id="2179" r:id="rId57"/>
    <p:sldId id="2180" r:id="rId58"/>
    <p:sldId id="2176" r:id="rId59"/>
    <p:sldId id="21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44"/>
    <p:restoredTop sz="82993"/>
  </p:normalViewPr>
  <p:slideViewPr>
    <p:cSldViewPr snapToGrid="0">
      <p:cViewPr>
        <p:scale>
          <a:sx n="95" d="100"/>
          <a:sy n="95" d="100"/>
        </p:scale>
        <p:origin x="200"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D6353-E5D6-4518-A975-3E90D30D2216}"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E9F6553-D060-4611-A2BE-424577A503F3}">
      <dgm:prSet/>
      <dgm:spPr/>
      <dgm:t>
        <a:bodyPr/>
        <a:lstStyle/>
        <a:p>
          <a:pPr>
            <a:defRPr cap="all"/>
          </a:pPr>
          <a:r>
            <a:rPr lang="en-GB"/>
            <a:t>Text</a:t>
          </a:r>
          <a:endParaRPr lang="en-US"/>
        </a:p>
      </dgm:t>
    </dgm:pt>
    <dgm:pt modelId="{3B524962-A5DE-47A6-9145-1381E3EB022E}" type="parTrans" cxnId="{DE61C010-4228-48D2-94F6-BC0E0C3BB421}">
      <dgm:prSet/>
      <dgm:spPr/>
      <dgm:t>
        <a:bodyPr/>
        <a:lstStyle/>
        <a:p>
          <a:endParaRPr lang="en-US"/>
        </a:p>
      </dgm:t>
    </dgm:pt>
    <dgm:pt modelId="{50285E6F-0CA4-4568-9A4D-C4C3EEC7C6BE}" type="sibTrans" cxnId="{DE61C010-4228-48D2-94F6-BC0E0C3BB421}">
      <dgm:prSet/>
      <dgm:spPr/>
      <dgm:t>
        <a:bodyPr/>
        <a:lstStyle/>
        <a:p>
          <a:endParaRPr lang="en-US"/>
        </a:p>
      </dgm:t>
    </dgm:pt>
    <dgm:pt modelId="{4E16566B-7C30-4690-9F00-A79034F6F340}">
      <dgm:prSet/>
      <dgm:spPr/>
      <dgm:t>
        <a:bodyPr/>
        <a:lstStyle/>
        <a:p>
          <a:pPr>
            <a:defRPr cap="all"/>
          </a:pPr>
          <a:r>
            <a:rPr lang="en-GB"/>
            <a:t>Image</a:t>
          </a:r>
          <a:endParaRPr lang="en-US"/>
        </a:p>
      </dgm:t>
    </dgm:pt>
    <dgm:pt modelId="{E2478EE8-CA38-42C7-890A-3C4AB09B7E21}" type="parTrans" cxnId="{DBA5FC8E-C446-467E-8F0A-589233BCC163}">
      <dgm:prSet/>
      <dgm:spPr/>
      <dgm:t>
        <a:bodyPr/>
        <a:lstStyle/>
        <a:p>
          <a:endParaRPr lang="en-US"/>
        </a:p>
      </dgm:t>
    </dgm:pt>
    <dgm:pt modelId="{0957F91D-E04A-40C0-BDA2-BFC1B4EC5302}" type="sibTrans" cxnId="{DBA5FC8E-C446-467E-8F0A-589233BCC163}">
      <dgm:prSet/>
      <dgm:spPr/>
      <dgm:t>
        <a:bodyPr/>
        <a:lstStyle/>
        <a:p>
          <a:endParaRPr lang="en-US"/>
        </a:p>
      </dgm:t>
    </dgm:pt>
    <dgm:pt modelId="{BEE65D3A-9115-4EB8-9F0A-89EE923EDC3E}">
      <dgm:prSet/>
      <dgm:spPr/>
      <dgm:t>
        <a:bodyPr/>
        <a:lstStyle/>
        <a:p>
          <a:pPr>
            <a:defRPr cap="all"/>
          </a:pPr>
          <a:r>
            <a:rPr lang="en-GB"/>
            <a:t>Audio/sound</a:t>
          </a:r>
          <a:endParaRPr lang="en-US"/>
        </a:p>
      </dgm:t>
    </dgm:pt>
    <dgm:pt modelId="{CB46F511-9D03-4576-95BB-0FC0523BD1A0}" type="parTrans" cxnId="{B6B6C2FE-78F5-4D33-AFD8-EBCA197F55CE}">
      <dgm:prSet/>
      <dgm:spPr/>
      <dgm:t>
        <a:bodyPr/>
        <a:lstStyle/>
        <a:p>
          <a:endParaRPr lang="en-US"/>
        </a:p>
      </dgm:t>
    </dgm:pt>
    <dgm:pt modelId="{57C4BBA3-5C2B-479B-B013-DCC81794982D}" type="sibTrans" cxnId="{B6B6C2FE-78F5-4D33-AFD8-EBCA197F55CE}">
      <dgm:prSet/>
      <dgm:spPr/>
      <dgm:t>
        <a:bodyPr/>
        <a:lstStyle/>
        <a:p>
          <a:endParaRPr lang="en-US"/>
        </a:p>
      </dgm:t>
    </dgm:pt>
    <dgm:pt modelId="{8277807B-50E4-469F-AF2A-4F54BB401B5B}">
      <dgm:prSet/>
      <dgm:spPr/>
      <dgm:t>
        <a:bodyPr/>
        <a:lstStyle/>
        <a:p>
          <a:pPr>
            <a:defRPr cap="all"/>
          </a:pPr>
          <a:r>
            <a:rPr lang="en-GB"/>
            <a:t>Codes </a:t>
          </a:r>
          <a:endParaRPr lang="en-US"/>
        </a:p>
      </dgm:t>
    </dgm:pt>
    <dgm:pt modelId="{48266E0A-EAB8-4D9F-8474-1F595D1F088A}" type="parTrans" cxnId="{FC3D7D1F-FF6D-43EE-91B3-A49D759412A3}">
      <dgm:prSet/>
      <dgm:spPr/>
      <dgm:t>
        <a:bodyPr/>
        <a:lstStyle/>
        <a:p>
          <a:endParaRPr lang="en-US"/>
        </a:p>
      </dgm:t>
    </dgm:pt>
    <dgm:pt modelId="{C57E3555-A53A-4E16-8CE7-7BDBADC65401}" type="sibTrans" cxnId="{FC3D7D1F-FF6D-43EE-91B3-A49D759412A3}">
      <dgm:prSet/>
      <dgm:spPr/>
      <dgm:t>
        <a:bodyPr/>
        <a:lstStyle/>
        <a:p>
          <a:endParaRPr lang="en-US"/>
        </a:p>
      </dgm:t>
    </dgm:pt>
    <dgm:pt modelId="{28F0A5E5-E0D4-4671-AEE8-0C02EF9B6CD2}" type="pres">
      <dgm:prSet presAssocID="{6D1D6353-E5D6-4518-A975-3E90D30D2216}" presName="root" presStyleCnt="0">
        <dgm:presLayoutVars>
          <dgm:dir/>
          <dgm:resizeHandles val="exact"/>
        </dgm:presLayoutVars>
      </dgm:prSet>
      <dgm:spPr/>
    </dgm:pt>
    <dgm:pt modelId="{23D0D403-81AA-4A13-964A-2D3FD3553E77}" type="pres">
      <dgm:prSet presAssocID="{FE9F6553-D060-4611-A2BE-424577A503F3}" presName="compNode" presStyleCnt="0"/>
      <dgm:spPr/>
    </dgm:pt>
    <dgm:pt modelId="{89884DCE-3B27-49CF-AAC7-2BC15BCC48AD}" type="pres">
      <dgm:prSet presAssocID="{FE9F6553-D060-4611-A2BE-424577A503F3}" presName="iconBgRect" presStyleLbl="bgShp" presStyleIdx="0" presStyleCnt="4"/>
      <dgm:spPr/>
    </dgm:pt>
    <dgm:pt modelId="{7A5704C0-0E61-46D3-840F-CC1D65192DDC}" type="pres">
      <dgm:prSet presAssocID="{FE9F6553-D060-4611-A2BE-424577A503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03FB520-CF66-4202-8E6C-04AE9A0C85E7}" type="pres">
      <dgm:prSet presAssocID="{FE9F6553-D060-4611-A2BE-424577A503F3}" presName="spaceRect" presStyleCnt="0"/>
      <dgm:spPr/>
    </dgm:pt>
    <dgm:pt modelId="{C4B3BC17-4CCC-48B2-B44B-2B6094D16A05}" type="pres">
      <dgm:prSet presAssocID="{FE9F6553-D060-4611-A2BE-424577A503F3}" presName="textRect" presStyleLbl="revTx" presStyleIdx="0" presStyleCnt="4">
        <dgm:presLayoutVars>
          <dgm:chMax val="1"/>
          <dgm:chPref val="1"/>
        </dgm:presLayoutVars>
      </dgm:prSet>
      <dgm:spPr/>
    </dgm:pt>
    <dgm:pt modelId="{B0364DE3-A017-452C-B631-697FE5E0C43C}" type="pres">
      <dgm:prSet presAssocID="{50285E6F-0CA4-4568-9A4D-C4C3EEC7C6BE}" presName="sibTrans" presStyleCnt="0"/>
      <dgm:spPr/>
    </dgm:pt>
    <dgm:pt modelId="{FBAC48D5-E296-4A96-91CE-41633CF55510}" type="pres">
      <dgm:prSet presAssocID="{4E16566B-7C30-4690-9F00-A79034F6F340}" presName="compNode" presStyleCnt="0"/>
      <dgm:spPr/>
    </dgm:pt>
    <dgm:pt modelId="{B5588FB8-83E1-4146-970D-E1F5200A5C4A}" type="pres">
      <dgm:prSet presAssocID="{4E16566B-7C30-4690-9F00-A79034F6F340}" presName="iconBgRect" presStyleLbl="bgShp" presStyleIdx="1" presStyleCnt="4"/>
      <dgm:spPr/>
    </dgm:pt>
    <dgm:pt modelId="{BC6F9E9D-3D1E-49BB-B71A-BD65C7973679}" type="pres">
      <dgm:prSet presAssocID="{4E16566B-7C30-4690-9F00-A79034F6F34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DD88BE06-EC8F-442B-BEB6-660D1159882F}" type="pres">
      <dgm:prSet presAssocID="{4E16566B-7C30-4690-9F00-A79034F6F340}" presName="spaceRect" presStyleCnt="0"/>
      <dgm:spPr/>
    </dgm:pt>
    <dgm:pt modelId="{ED7EE124-19CF-4D0B-840C-6D1533D3FBEF}" type="pres">
      <dgm:prSet presAssocID="{4E16566B-7C30-4690-9F00-A79034F6F340}" presName="textRect" presStyleLbl="revTx" presStyleIdx="1" presStyleCnt="4">
        <dgm:presLayoutVars>
          <dgm:chMax val="1"/>
          <dgm:chPref val="1"/>
        </dgm:presLayoutVars>
      </dgm:prSet>
      <dgm:spPr/>
    </dgm:pt>
    <dgm:pt modelId="{C7612B1D-1496-4111-881F-D02FFF1B918E}" type="pres">
      <dgm:prSet presAssocID="{0957F91D-E04A-40C0-BDA2-BFC1B4EC5302}" presName="sibTrans" presStyleCnt="0"/>
      <dgm:spPr/>
    </dgm:pt>
    <dgm:pt modelId="{A37EDB6B-E859-4045-82EE-22D14810C3C8}" type="pres">
      <dgm:prSet presAssocID="{BEE65D3A-9115-4EB8-9F0A-89EE923EDC3E}" presName="compNode" presStyleCnt="0"/>
      <dgm:spPr/>
    </dgm:pt>
    <dgm:pt modelId="{BB8895B5-8EB8-4F7C-9A77-F0979E0EEADE}" type="pres">
      <dgm:prSet presAssocID="{BEE65D3A-9115-4EB8-9F0A-89EE923EDC3E}" presName="iconBgRect" presStyleLbl="bgShp" presStyleIdx="2" presStyleCnt="4"/>
      <dgm:spPr/>
    </dgm:pt>
    <dgm:pt modelId="{3ADC2552-D3AE-486B-A289-8D43CD1CAF1D}" type="pres">
      <dgm:prSet presAssocID="{BEE65D3A-9115-4EB8-9F0A-89EE923EDC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cast"/>
        </a:ext>
      </dgm:extLst>
    </dgm:pt>
    <dgm:pt modelId="{AE21C779-063D-4642-ACC8-95CABCA1E850}" type="pres">
      <dgm:prSet presAssocID="{BEE65D3A-9115-4EB8-9F0A-89EE923EDC3E}" presName="spaceRect" presStyleCnt="0"/>
      <dgm:spPr/>
    </dgm:pt>
    <dgm:pt modelId="{E11059E8-A6D4-4E28-8EBC-976EE58A85FC}" type="pres">
      <dgm:prSet presAssocID="{BEE65D3A-9115-4EB8-9F0A-89EE923EDC3E}" presName="textRect" presStyleLbl="revTx" presStyleIdx="2" presStyleCnt="4">
        <dgm:presLayoutVars>
          <dgm:chMax val="1"/>
          <dgm:chPref val="1"/>
        </dgm:presLayoutVars>
      </dgm:prSet>
      <dgm:spPr/>
    </dgm:pt>
    <dgm:pt modelId="{76F73859-2371-4B8E-86C0-82E86B87CE86}" type="pres">
      <dgm:prSet presAssocID="{57C4BBA3-5C2B-479B-B013-DCC81794982D}" presName="sibTrans" presStyleCnt="0"/>
      <dgm:spPr/>
    </dgm:pt>
    <dgm:pt modelId="{0785BE43-D041-4CC8-9FC0-98B23EA70D2F}" type="pres">
      <dgm:prSet presAssocID="{8277807B-50E4-469F-AF2A-4F54BB401B5B}" presName="compNode" presStyleCnt="0"/>
      <dgm:spPr/>
    </dgm:pt>
    <dgm:pt modelId="{48D5436A-D468-47AB-B055-1C31C23CDA8F}" type="pres">
      <dgm:prSet presAssocID="{8277807B-50E4-469F-AF2A-4F54BB401B5B}" presName="iconBgRect" presStyleLbl="bgShp" presStyleIdx="3" presStyleCnt="4"/>
      <dgm:spPr/>
    </dgm:pt>
    <dgm:pt modelId="{095C0874-D05A-49D2-B760-D4A76DBF814E}" type="pres">
      <dgm:prSet presAssocID="{8277807B-50E4-469F-AF2A-4F54BB401B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57A454DA-4A98-4D93-8CE3-0E25EA5AE4A4}" type="pres">
      <dgm:prSet presAssocID="{8277807B-50E4-469F-AF2A-4F54BB401B5B}" presName="spaceRect" presStyleCnt="0"/>
      <dgm:spPr/>
    </dgm:pt>
    <dgm:pt modelId="{1EC8482E-7593-4D86-8576-AAEAD35878A1}" type="pres">
      <dgm:prSet presAssocID="{8277807B-50E4-469F-AF2A-4F54BB401B5B}" presName="textRect" presStyleLbl="revTx" presStyleIdx="3" presStyleCnt="4">
        <dgm:presLayoutVars>
          <dgm:chMax val="1"/>
          <dgm:chPref val="1"/>
        </dgm:presLayoutVars>
      </dgm:prSet>
      <dgm:spPr/>
    </dgm:pt>
  </dgm:ptLst>
  <dgm:cxnLst>
    <dgm:cxn modelId="{DA5CA906-1890-4D5C-B6A1-567273C30A34}" type="presOf" srcId="{6D1D6353-E5D6-4518-A975-3E90D30D2216}" destId="{28F0A5E5-E0D4-4671-AEE8-0C02EF9B6CD2}" srcOrd="0" destOrd="0" presId="urn:microsoft.com/office/officeart/2018/5/layout/IconCircleLabelList"/>
    <dgm:cxn modelId="{DE61C010-4228-48D2-94F6-BC0E0C3BB421}" srcId="{6D1D6353-E5D6-4518-A975-3E90D30D2216}" destId="{FE9F6553-D060-4611-A2BE-424577A503F3}" srcOrd="0" destOrd="0" parTransId="{3B524962-A5DE-47A6-9145-1381E3EB022E}" sibTransId="{50285E6F-0CA4-4568-9A4D-C4C3EEC7C6BE}"/>
    <dgm:cxn modelId="{FC3D7D1F-FF6D-43EE-91B3-A49D759412A3}" srcId="{6D1D6353-E5D6-4518-A975-3E90D30D2216}" destId="{8277807B-50E4-469F-AF2A-4F54BB401B5B}" srcOrd="3" destOrd="0" parTransId="{48266E0A-EAB8-4D9F-8474-1F595D1F088A}" sibTransId="{C57E3555-A53A-4E16-8CE7-7BDBADC65401}"/>
    <dgm:cxn modelId="{8BE8522F-3CD8-432F-BCEF-A039296D9AF2}" type="presOf" srcId="{8277807B-50E4-469F-AF2A-4F54BB401B5B}" destId="{1EC8482E-7593-4D86-8576-AAEAD35878A1}" srcOrd="0" destOrd="0" presId="urn:microsoft.com/office/officeart/2018/5/layout/IconCircleLabelList"/>
    <dgm:cxn modelId="{DBA5FC8E-C446-467E-8F0A-589233BCC163}" srcId="{6D1D6353-E5D6-4518-A975-3E90D30D2216}" destId="{4E16566B-7C30-4690-9F00-A79034F6F340}" srcOrd="1" destOrd="0" parTransId="{E2478EE8-CA38-42C7-890A-3C4AB09B7E21}" sibTransId="{0957F91D-E04A-40C0-BDA2-BFC1B4EC5302}"/>
    <dgm:cxn modelId="{A23DCE91-CF92-4F18-B181-5F1EFED4DB50}" type="presOf" srcId="{4E16566B-7C30-4690-9F00-A79034F6F340}" destId="{ED7EE124-19CF-4D0B-840C-6D1533D3FBEF}" srcOrd="0" destOrd="0" presId="urn:microsoft.com/office/officeart/2018/5/layout/IconCircleLabelList"/>
    <dgm:cxn modelId="{E3BEE6A3-F8A5-47F1-BBFD-8E322F30B721}" type="presOf" srcId="{FE9F6553-D060-4611-A2BE-424577A503F3}" destId="{C4B3BC17-4CCC-48B2-B44B-2B6094D16A05}" srcOrd="0" destOrd="0" presId="urn:microsoft.com/office/officeart/2018/5/layout/IconCircleLabelList"/>
    <dgm:cxn modelId="{C2C61ABA-56B1-45D4-B3F4-424140889FC9}" type="presOf" srcId="{BEE65D3A-9115-4EB8-9F0A-89EE923EDC3E}" destId="{E11059E8-A6D4-4E28-8EBC-976EE58A85FC}" srcOrd="0" destOrd="0" presId="urn:microsoft.com/office/officeart/2018/5/layout/IconCircleLabelList"/>
    <dgm:cxn modelId="{B6B6C2FE-78F5-4D33-AFD8-EBCA197F55CE}" srcId="{6D1D6353-E5D6-4518-A975-3E90D30D2216}" destId="{BEE65D3A-9115-4EB8-9F0A-89EE923EDC3E}" srcOrd="2" destOrd="0" parTransId="{CB46F511-9D03-4576-95BB-0FC0523BD1A0}" sibTransId="{57C4BBA3-5C2B-479B-B013-DCC81794982D}"/>
    <dgm:cxn modelId="{64CF7AB1-DB55-464C-B745-41F5DC2A1FFB}" type="presParOf" srcId="{28F0A5E5-E0D4-4671-AEE8-0C02EF9B6CD2}" destId="{23D0D403-81AA-4A13-964A-2D3FD3553E77}" srcOrd="0" destOrd="0" presId="urn:microsoft.com/office/officeart/2018/5/layout/IconCircleLabelList"/>
    <dgm:cxn modelId="{7BF68524-E71C-49FC-BF09-D22F4368EF77}" type="presParOf" srcId="{23D0D403-81AA-4A13-964A-2D3FD3553E77}" destId="{89884DCE-3B27-49CF-AAC7-2BC15BCC48AD}" srcOrd="0" destOrd="0" presId="urn:microsoft.com/office/officeart/2018/5/layout/IconCircleLabelList"/>
    <dgm:cxn modelId="{C19FE984-7CBC-4E4E-89F8-A5089B358752}" type="presParOf" srcId="{23D0D403-81AA-4A13-964A-2D3FD3553E77}" destId="{7A5704C0-0E61-46D3-840F-CC1D65192DDC}" srcOrd="1" destOrd="0" presId="urn:microsoft.com/office/officeart/2018/5/layout/IconCircleLabelList"/>
    <dgm:cxn modelId="{F6119D53-B58C-48B3-828D-E0DD613B68CD}" type="presParOf" srcId="{23D0D403-81AA-4A13-964A-2D3FD3553E77}" destId="{B03FB520-CF66-4202-8E6C-04AE9A0C85E7}" srcOrd="2" destOrd="0" presId="urn:microsoft.com/office/officeart/2018/5/layout/IconCircleLabelList"/>
    <dgm:cxn modelId="{B555EA2E-B79D-429A-B952-DE6E0CC4489D}" type="presParOf" srcId="{23D0D403-81AA-4A13-964A-2D3FD3553E77}" destId="{C4B3BC17-4CCC-48B2-B44B-2B6094D16A05}" srcOrd="3" destOrd="0" presId="urn:microsoft.com/office/officeart/2018/5/layout/IconCircleLabelList"/>
    <dgm:cxn modelId="{ECD1A8FA-2EA9-4219-855D-974716D4DF3B}" type="presParOf" srcId="{28F0A5E5-E0D4-4671-AEE8-0C02EF9B6CD2}" destId="{B0364DE3-A017-452C-B631-697FE5E0C43C}" srcOrd="1" destOrd="0" presId="urn:microsoft.com/office/officeart/2018/5/layout/IconCircleLabelList"/>
    <dgm:cxn modelId="{66EFE7E1-CD22-4FC5-8874-1398A26996E9}" type="presParOf" srcId="{28F0A5E5-E0D4-4671-AEE8-0C02EF9B6CD2}" destId="{FBAC48D5-E296-4A96-91CE-41633CF55510}" srcOrd="2" destOrd="0" presId="urn:microsoft.com/office/officeart/2018/5/layout/IconCircleLabelList"/>
    <dgm:cxn modelId="{7E1A0A3A-E2B0-4EAD-B6A3-8A2107159F9E}" type="presParOf" srcId="{FBAC48D5-E296-4A96-91CE-41633CF55510}" destId="{B5588FB8-83E1-4146-970D-E1F5200A5C4A}" srcOrd="0" destOrd="0" presId="urn:microsoft.com/office/officeart/2018/5/layout/IconCircleLabelList"/>
    <dgm:cxn modelId="{F56DD730-EEB5-4E9C-B7A3-B08037BA0B30}" type="presParOf" srcId="{FBAC48D5-E296-4A96-91CE-41633CF55510}" destId="{BC6F9E9D-3D1E-49BB-B71A-BD65C7973679}" srcOrd="1" destOrd="0" presId="urn:microsoft.com/office/officeart/2018/5/layout/IconCircleLabelList"/>
    <dgm:cxn modelId="{65153E48-BF77-43C8-8987-F450A1EAA94B}" type="presParOf" srcId="{FBAC48D5-E296-4A96-91CE-41633CF55510}" destId="{DD88BE06-EC8F-442B-BEB6-660D1159882F}" srcOrd="2" destOrd="0" presId="urn:microsoft.com/office/officeart/2018/5/layout/IconCircleLabelList"/>
    <dgm:cxn modelId="{6A6FD252-124F-4DEA-9491-FAA76E00D3BC}" type="presParOf" srcId="{FBAC48D5-E296-4A96-91CE-41633CF55510}" destId="{ED7EE124-19CF-4D0B-840C-6D1533D3FBEF}" srcOrd="3" destOrd="0" presId="urn:microsoft.com/office/officeart/2018/5/layout/IconCircleLabelList"/>
    <dgm:cxn modelId="{4148B773-06BF-4686-A7A0-C9441F539200}" type="presParOf" srcId="{28F0A5E5-E0D4-4671-AEE8-0C02EF9B6CD2}" destId="{C7612B1D-1496-4111-881F-D02FFF1B918E}" srcOrd="3" destOrd="0" presId="urn:microsoft.com/office/officeart/2018/5/layout/IconCircleLabelList"/>
    <dgm:cxn modelId="{86DCA6D0-526A-4011-8588-A7B4FE5BA95D}" type="presParOf" srcId="{28F0A5E5-E0D4-4671-AEE8-0C02EF9B6CD2}" destId="{A37EDB6B-E859-4045-82EE-22D14810C3C8}" srcOrd="4" destOrd="0" presId="urn:microsoft.com/office/officeart/2018/5/layout/IconCircleLabelList"/>
    <dgm:cxn modelId="{51A62CF6-10F5-4AE0-B95F-77EC054DD2F7}" type="presParOf" srcId="{A37EDB6B-E859-4045-82EE-22D14810C3C8}" destId="{BB8895B5-8EB8-4F7C-9A77-F0979E0EEADE}" srcOrd="0" destOrd="0" presId="urn:microsoft.com/office/officeart/2018/5/layout/IconCircleLabelList"/>
    <dgm:cxn modelId="{011E149D-63AD-4FA4-89D4-C90260E52385}" type="presParOf" srcId="{A37EDB6B-E859-4045-82EE-22D14810C3C8}" destId="{3ADC2552-D3AE-486B-A289-8D43CD1CAF1D}" srcOrd="1" destOrd="0" presId="urn:microsoft.com/office/officeart/2018/5/layout/IconCircleLabelList"/>
    <dgm:cxn modelId="{8837EFC1-2046-42DD-ABCE-B266ABD1F033}" type="presParOf" srcId="{A37EDB6B-E859-4045-82EE-22D14810C3C8}" destId="{AE21C779-063D-4642-ACC8-95CABCA1E850}" srcOrd="2" destOrd="0" presId="urn:microsoft.com/office/officeart/2018/5/layout/IconCircleLabelList"/>
    <dgm:cxn modelId="{32424E95-432F-4B17-8EDA-2681C4E10716}" type="presParOf" srcId="{A37EDB6B-E859-4045-82EE-22D14810C3C8}" destId="{E11059E8-A6D4-4E28-8EBC-976EE58A85FC}" srcOrd="3" destOrd="0" presId="urn:microsoft.com/office/officeart/2018/5/layout/IconCircleLabelList"/>
    <dgm:cxn modelId="{A3AEDA19-97D8-4AF7-AE20-7066B6391398}" type="presParOf" srcId="{28F0A5E5-E0D4-4671-AEE8-0C02EF9B6CD2}" destId="{76F73859-2371-4B8E-86C0-82E86B87CE86}" srcOrd="5" destOrd="0" presId="urn:microsoft.com/office/officeart/2018/5/layout/IconCircleLabelList"/>
    <dgm:cxn modelId="{813572B9-4EB8-4D96-86AC-5EA4B0771465}" type="presParOf" srcId="{28F0A5E5-E0D4-4671-AEE8-0C02EF9B6CD2}" destId="{0785BE43-D041-4CC8-9FC0-98B23EA70D2F}" srcOrd="6" destOrd="0" presId="urn:microsoft.com/office/officeart/2018/5/layout/IconCircleLabelList"/>
    <dgm:cxn modelId="{8E8DD4B3-59D2-431C-BEAC-7C7A9787CAD6}" type="presParOf" srcId="{0785BE43-D041-4CC8-9FC0-98B23EA70D2F}" destId="{48D5436A-D468-47AB-B055-1C31C23CDA8F}" srcOrd="0" destOrd="0" presId="urn:microsoft.com/office/officeart/2018/5/layout/IconCircleLabelList"/>
    <dgm:cxn modelId="{9D7A7E86-3C13-419A-B1D9-30E7DACB77E0}" type="presParOf" srcId="{0785BE43-D041-4CC8-9FC0-98B23EA70D2F}" destId="{095C0874-D05A-49D2-B760-D4A76DBF814E}" srcOrd="1" destOrd="0" presId="urn:microsoft.com/office/officeart/2018/5/layout/IconCircleLabelList"/>
    <dgm:cxn modelId="{90BF797F-B830-41DC-9651-47B54F3F6072}" type="presParOf" srcId="{0785BE43-D041-4CC8-9FC0-98B23EA70D2F}" destId="{57A454DA-4A98-4D93-8CE3-0E25EA5AE4A4}" srcOrd="2" destOrd="0" presId="urn:microsoft.com/office/officeart/2018/5/layout/IconCircleLabelList"/>
    <dgm:cxn modelId="{07B14E73-D973-4D79-ACF7-E65E4E20D535}" type="presParOf" srcId="{0785BE43-D041-4CC8-9FC0-98B23EA70D2F}" destId="{1EC8482E-7593-4D86-8576-AAEAD35878A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84DCE-3B27-49CF-AAC7-2BC15BCC48AD}">
      <dsp:nvSpPr>
        <dsp:cNvPr id="0" name=""/>
        <dsp:cNvSpPr/>
      </dsp:nvSpPr>
      <dsp:spPr>
        <a:xfrm>
          <a:off x="973190" y="785493"/>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04C0-0E61-46D3-840F-CC1D65192DDC}">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B3BC17-4CCC-48B2-B44B-2B6094D16A05}">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Text</a:t>
          </a:r>
          <a:endParaRPr lang="en-US" sz="2600" kern="1200"/>
        </a:p>
      </dsp:txBody>
      <dsp:txXfrm>
        <a:off x="569079" y="2443382"/>
        <a:ext cx="2072362" cy="720000"/>
      </dsp:txXfrm>
    </dsp:sp>
    <dsp:sp modelId="{B5588FB8-83E1-4146-970D-E1F5200A5C4A}">
      <dsp:nvSpPr>
        <dsp:cNvPr id="0" name=""/>
        <dsp:cNvSpPr/>
      </dsp:nvSpPr>
      <dsp:spPr>
        <a:xfrm>
          <a:off x="3408216" y="785493"/>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F9E9D-3D1E-49BB-B71A-BD65C7973679}">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EE124-19CF-4D0B-840C-6D1533D3FBEF}">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Image</a:t>
          </a:r>
          <a:endParaRPr lang="en-US" sz="2600" kern="1200"/>
        </a:p>
      </dsp:txBody>
      <dsp:txXfrm>
        <a:off x="3004105" y="2443382"/>
        <a:ext cx="2072362" cy="720000"/>
      </dsp:txXfrm>
    </dsp:sp>
    <dsp:sp modelId="{BB8895B5-8EB8-4F7C-9A77-F0979E0EEADE}">
      <dsp:nvSpPr>
        <dsp:cNvPr id="0" name=""/>
        <dsp:cNvSpPr/>
      </dsp:nvSpPr>
      <dsp:spPr>
        <a:xfrm>
          <a:off x="5843242" y="785493"/>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C2552-D3AE-486B-A289-8D43CD1CAF1D}">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1059E8-A6D4-4E28-8EBC-976EE58A85FC}">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Audio/sound</a:t>
          </a:r>
          <a:endParaRPr lang="en-US" sz="2600" kern="1200"/>
        </a:p>
      </dsp:txBody>
      <dsp:txXfrm>
        <a:off x="5439131" y="2443382"/>
        <a:ext cx="2072362" cy="720000"/>
      </dsp:txXfrm>
    </dsp:sp>
    <dsp:sp modelId="{48D5436A-D468-47AB-B055-1C31C23CDA8F}">
      <dsp:nvSpPr>
        <dsp:cNvPr id="0" name=""/>
        <dsp:cNvSpPr/>
      </dsp:nvSpPr>
      <dsp:spPr>
        <a:xfrm>
          <a:off x="8278268" y="785493"/>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C0874-D05A-49D2-B760-D4A76DBF814E}">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8482E-7593-4D86-8576-AAEAD35878A1}">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Codes </a:t>
          </a:r>
          <a:endParaRPr lang="en-US" sz="2600" kern="1200"/>
        </a:p>
      </dsp:txBody>
      <dsp:txXfrm>
        <a:off x="7874157" y="2443382"/>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D6A96-B88A-EB4A-BAFB-4F67628D3AB7}" type="datetimeFigureOut">
              <a:rPr lang="en-US" smtClean="0"/>
              <a:t>1/12/26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417DA-D4EC-BD41-AA2E-47B83169FD3A}" type="slidenum">
              <a:rPr lang="en-US" smtClean="0"/>
              <a:t>‹#›</a:t>
            </a:fld>
            <a:endParaRPr lang="en-US"/>
          </a:p>
        </p:txBody>
      </p:sp>
    </p:spTree>
    <p:extLst>
      <p:ext uri="{BB962C8B-B14F-4D97-AF65-F5344CB8AC3E}">
        <p14:creationId xmlns:p14="http://schemas.microsoft.com/office/powerpoint/2010/main" val="2349357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example of AI and Machine Learning will tilt more towards Computer Vision than some.</a:t>
            </a:r>
          </a:p>
        </p:txBody>
      </p:sp>
      <p:sp>
        <p:nvSpPr>
          <p:cNvPr id="4" name="Slide Number Placeholder 3"/>
          <p:cNvSpPr>
            <a:spLocks noGrp="1"/>
          </p:cNvSpPr>
          <p:nvPr>
            <p:ph type="sldNum" sz="quarter" idx="5"/>
          </p:nvPr>
        </p:nvSpPr>
        <p:spPr/>
        <p:txBody>
          <a:bodyPr/>
          <a:lstStyle/>
          <a:p>
            <a:fld id="{DA3417DA-D4EC-BD41-AA2E-47B83169FD3A}" type="slidenum">
              <a:rPr lang="en-US" smtClean="0"/>
              <a:t>4</a:t>
            </a:fld>
            <a:endParaRPr lang="en-US"/>
          </a:p>
        </p:txBody>
      </p:sp>
    </p:spTree>
    <p:extLst>
      <p:ext uri="{BB962C8B-B14F-4D97-AF65-F5344CB8AC3E}">
        <p14:creationId xmlns:p14="http://schemas.microsoft.com/office/powerpoint/2010/main" val="3724843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idea is ask network itself to enhance what it sees.</a:t>
            </a:r>
          </a:p>
        </p:txBody>
      </p:sp>
      <p:sp>
        <p:nvSpPr>
          <p:cNvPr id="4" name="Slide Number Placeholder 3"/>
          <p:cNvSpPr>
            <a:spLocks noGrp="1"/>
          </p:cNvSpPr>
          <p:nvPr>
            <p:ph type="sldNum" sz="quarter" idx="10"/>
          </p:nvPr>
        </p:nvSpPr>
        <p:spPr/>
        <p:txBody>
          <a:bodyPr/>
          <a:lstStyle/>
          <a:p>
            <a:fld id="{8793B035-A797-4529-AC06-196B71A9BB62}" type="slidenum">
              <a:rPr lang="en-US" smtClean="0"/>
              <a:t>16</a:t>
            </a:fld>
            <a:endParaRPr lang="en-US"/>
          </a:p>
        </p:txBody>
      </p:sp>
    </p:spTree>
    <p:extLst>
      <p:ext uri="{BB962C8B-B14F-4D97-AF65-F5344CB8AC3E}">
        <p14:creationId xmlns:p14="http://schemas.microsoft.com/office/powerpoint/2010/main" val="318544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 created by Antonio Torralba’s group at MIT tries to help clarify what sorts of filters these deep networks are learning at different levels of the network.</a:t>
            </a:r>
          </a:p>
          <a:p>
            <a:endParaRPr lang="en-US" dirty="0"/>
          </a:p>
          <a:p>
            <a:r>
              <a:rPr lang="en-US" dirty="0"/>
              <a:t>It’s looking at the features learned by a convolutional neural network trained on the places dataset, which includes classes like “park”, “church” and also, “hotel”</a:t>
            </a:r>
          </a:p>
          <a:p>
            <a:endParaRPr lang="en-US" dirty="0"/>
          </a:p>
          <a:p>
            <a:r>
              <a:rPr lang="en-US" dirty="0"/>
              <a:t>At the very beginning, we can see that the network has learned low level features like edge and corner detectors – </a:t>
            </a:r>
          </a:p>
          <a:p>
            <a:endParaRPr lang="en-US" dirty="0"/>
          </a:p>
          <a:p>
            <a:r>
              <a:rPr lang="en-US" dirty="0"/>
              <a:t>these are the sorts of features that prior to the deep learning revolution were hand engineered, and it’s interesting to see that those sorts of features pop out of these learned representations as well.</a:t>
            </a:r>
          </a:p>
          <a:p>
            <a:endParaRPr lang="en-US" dirty="0"/>
          </a:p>
        </p:txBody>
      </p:sp>
      <p:sp>
        <p:nvSpPr>
          <p:cNvPr id="4" name="Slide Number Placeholder 3"/>
          <p:cNvSpPr>
            <a:spLocks noGrp="1"/>
          </p:cNvSpPr>
          <p:nvPr>
            <p:ph type="sldNum" sz="quarter" idx="5"/>
          </p:nvPr>
        </p:nvSpPr>
        <p:spPr/>
        <p:txBody>
          <a:bodyPr/>
          <a:lstStyle/>
          <a:p>
            <a:fld id="{2F8FC355-E237-CC4B-B80C-5028F8291EBA}" type="slidenum">
              <a:rPr lang="en-US" smtClean="0"/>
              <a:t>17</a:t>
            </a:fld>
            <a:endParaRPr lang="en-US"/>
          </a:p>
        </p:txBody>
      </p:sp>
    </p:spTree>
    <p:extLst>
      <p:ext uri="{BB962C8B-B14F-4D97-AF65-F5344CB8AC3E}">
        <p14:creationId xmlns:p14="http://schemas.microsoft.com/office/powerpoint/2010/main" val="69053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the network, we can see that there are filters that specifically encode much higher level features, like “closet”</a:t>
            </a:r>
          </a:p>
          <a:p>
            <a:endParaRPr lang="en-US" dirty="0"/>
          </a:p>
          <a:p>
            <a:r>
              <a:rPr lang="en-US" dirty="0"/>
              <a:t>So here, the visualization is showing that there’s series of filters that are highly activated by images that contain clothes hanging in a closet.</a:t>
            </a:r>
          </a:p>
        </p:txBody>
      </p:sp>
      <p:sp>
        <p:nvSpPr>
          <p:cNvPr id="4" name="Slide Number Placeholder 3"/>
          <p:cNvSpPr>
            <a:spLocks noGrp="1"/>
          </p:cNvSpPr>
          <p:nvPr>
            <p:ph type="sldNum" sz="quarter" idx="5"/>
          </p:nvPr>
        </p:nvSpPr>
        <p:spPr/>
        <p:txBody>
          <a:bodyPr/>
          <a:lstStyle/>
          <a:p>
            <a:fld id="{2F8FC355-E237-CC4B-B80C-5028F8291EBA}" type="slidenum">
              <a:rPr lang="en-US" smtClean="0"/>
              <a:t>18</a:t>
            </a:fld>
            <a:endParaRPr lang="en-US"/>
          </a:p>
        </p:txBody>
      </p:sp>
    </p:spTree>
    <p:extLst>
      <p:ext uri="{BB962C8B-B14F-4D97-AF65-F5344CB8AC3E}">
        <p14:creationId xmlns:p14="http://schemas.microsoft.com/office/powerpoint/2010/main" val="97368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19</a:t>
            </a:fld>
            <a:endParaRPr lang="en-US"/>
          </a:p>
        </p:txBody>
      </p:sp>
    </p:spTree>
    <p:extLst>
      <p:ext uri="{BB962C8B-B14F-4D97-AF65-F5344CB8AC3E}">
        <p14:creationId xmlns:p14="http://schemas.microsoft.com/office/powerpoint/2010/main" val="3390546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don’t care about causal explanations, and don’t really care how the model works, except insofar as we think it will affect generalization to new datasets</a:t>
            </a:r>
          </a:p>
        </p:txBody>
      </p:sp>
      <p:sp>
        <p:nvSpPr>
          <p:cNvPr id="4" name="Slide Number Placeholder 3"/>
          <p:cNvSpPr>
            <a:spLocks noGrp="1"/>
          </p:cNvSpPr>
          <p:nvPr>
            <p:ph type="sldNum" sz="quarter" idx="5"/>
          </p:nvPr>
        </p:nvSpPr>
        <p:spPr/>
        <p:txBody>
          <a:bodyPr/>
          <a:lstStyle/>
          <a:p>
            <a:fld id="{DA3417DA-D4EC-BD41-AA2E-47B83169FD3A}" type="slidenum">
              <a:rPr lang="en-US" smtClean="0"/>
              <a:t>20</a:t>
            </a:fld>
            <a:endParaRPr lang="en-US"/>
          </a:p>
        </p:txBody>
      </p:sp>
    </p:spTree>
    <p:extLst>
      <p:ext uri="{BB962C8B-B14F-4D97-AF65-F5344CB8AC3E}">
        <p14:creationId xmlns:p14="http://schemas.microsoft.com/office/powerpoint/2010/main" val="3667224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1F1F"/>
                </a:solidFill>
                <a:latin typeface="Google Sans"/>
              </a:rPr>
              <a:t>Reinforcement learning is learning </a:t>
            </a:r>
            <a:r>
              <a:rPr lang="en-US" dirty="0">
                <a:solidFill>
                  <a:srgbClr val="040C28"/>
                </a:solidFill>
                <a:latin typeface="Google Sans"/>
              </a:rPr>
              <a:t>from interaction with an environment to achieve some long-term goal that is related to the state of the environment</a:t>
            </a:r>
            <a:r>
              <a:rPr lang="en-US" dirty="0">
                <a:solidFill>
                  <a:srgbClr val="1F1F1F"/>
                </a:solidFill>
                <a:latin typeface="Google Sans"/>
              </a:rPr>
              <a:t>. The goal is defined by reward signal (to be maximized).</a:t>
            </a:r>
            <a:endParaRPr lang="en-US" dirty="0"/>
          </a:p>
          <a:p>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32</a:t>
            </a:fld>
            <a:endParaRPr lang="en-US"/>
          </a:p>
        </p:txBody>
      </p:sp>
    </p:spTree>
    <p:extLst>
      <p:ext uri="{BB962C8B-B14F-4D97-AF65-F5344CB8AC3E}">
        <p14:creationId xmlns:p14="http://schemas.microsoft.com/office/powerpoint/2010/main" val="19511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Traditional AI/ML</a:t>
            </a:r>
          </a:p>
          <a:p>
            <a:endParaRPr lang="en-US" sz="1200" dirty="0"/>
          </a:p>
          <a:p>
            <a:r>
              <a:rPr lang="en-US" sz="1200" dirty="0"/>
              <a:t>Deep Learning </a:t>
            </a:r>
          </a:p>
          <a:p>
            <a:endParaRPr lang="en-US" sz="1200" dirty="0"/>
          </a:p>
          <a:p>
            <a:r>
              <a:rPr lang="en-US" sz="1200" dirty="0"/>
              <a:t>Generative </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52</a:t>
            </a:fld>
            <a:endParaRPr lang="en-US"/>
          </a:p>
        </p:txBody>
      </p:sp>
    </p:spTree>
    <p:extLst>
      <p:ext uri="{BB962C8B-B14F-4D97-AF65-F5344CB8AC3E}">
        <p14:creationId xmlns:p14="http://schemas.microsoft.com/office/powerpoint/2010/main" val="132427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Automatic chess playing algorithm</a:t>
            </a:r>
          </a:p>
        </p:txBody>
      </p:sp>
      <p:sp>
        <p:nvSpPr>
          <p:cNvPr id="4" name="Slide Number Placeholder 3"/>
          <p:cNvSpPr>
            <a:spLocks noGrp="1"/>
          </p:cNvSpPr>
          <p:nvPr>
            <p:ph type="sldNum" sz="quarter" idx="5"/>
          </p:nvPr>
        </p:nvSpPr>
        <p:spPr/>
        <p:txBody>
          <a:bodyPr/>
          <a:lstStyle/>
          <a:p>
            <a:fld id="{DA3417DA-D4EC-BD41-AA2E-47B83169FD3A}" type="slidenum">
              <a:rPr lang="en-US" smtClean="0"/>
              <a:t>5</a:t>
            </a:fld>
            <a:endParaRPr lang="en-US"/>
          </a:p>
        </p:txBody>
      </p:sp>
    </p:spTree>
    <p:extLst>
      <p:ext uri="{BB962C8B-B14F-4D97-AF65-F5344CB8AC3E}">
        <p14:creationId xmlns:p14="http://schemas.microsoft.com/office/powerpoint/2010/main" val="383403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~10,000 example images with labels…</a:t>
            </a:r>
          </a:p>
          <a:p>
            <a:r>
              <a:rPr lang="en-US" dirty="0"/>
              <a:t>Thousands of parameters</a:t>
            </a:r>
          </a:p>
        </p:txBody>
      </p:sp>
      <p:sp>
        <p:nvSpPr>
          <p:cNvPr id="4" name="Slide Number Placeholder 3"/>
          <p:cNvSpPr>
            <a:spLocks noGrp="1"/>
          </p:cNvSpPr>
          <p:nvPr>
            <p:ph type="sldNum" sz="quarter" idx="5"/>
          </p:nvPr>
        </p:nvSpPr>
        <p:spPr/>
        <p:txBody>
          <a:bodyPr/>
          <a:lstStyle/>
          <a:p>
            <a:fld id="{DA3417DA-D4EC-BD41-AA2E-47B83169FD3A}" type="slidenum">
              <a:rPr lang="en-US" smtClean="0"/>
              <a:t>8</a:t>
            </a:fld>
            <a:endParaRPr lang="en-US"/>
          </a:p>
        </p:txBody>
      </p:sp>
    </p:spTree>
    <p:extLst>
      <p:ext uri="{BB962C8B-B14F-4D97-AF65-F5344CB8AC3E}">
        <p14:creationId xmlns:p14="http://schemas.microsoft.com/office/powerpoint/2010/main" val="379945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can’t JUST make new layers as linear combinations of previous layers, so there is an activation function</a:t>
            </a:r>
          </a:p>
        </p:txBody>
      </p:sp>
      <p:sp>
        <p:nvSpPr>
          <p:cNvPr id="4" name="Slide Number Placeholder 3"/>
          <p:cNvSpPr>
            <a:spLocks noGrp="1"/>
          </p:cNvSpPr>
          <p:nvPr>
            <p:ph type="sldNum" sz="quarter" idx="5"/>
          </p:nvPr>
        </p:nvSpPr>
        <p:spPr/>
        <p:txBody>
          <a:bodyPr/>
          <a:lstStyle/>
          <a:p>
            <a:fld id="{DA3417DA-D4EC-BD41-AA2E-47B83169FD3A}" type="slidenum">
              <a:rPr lang="en-US" smtClean="0"/>
              <a:t>9</a:t>
            </a:fld>
            <a:endParaRPr lang="en-US"/>
          </a:p>
        </p:txBody>
      </p:sp>
    </p:spTree>
    <p:extLst>
      <p:ext uri="{BB962C8B-B14F-4D97-AF65-F5344CB8AC3E}">
        <p14:creationId xmlns:p14="http://schemas.microsoft.com/office/powerpoint/2010/main" val="3220836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history.</a:t>
            </a:r>
          </a:p>
        </p:txBody>
      </p:sp>
      <p:sp>
        <p:nvSpPr>
          <p:cNvPr id="4" name="Slide Number Placeholder 3"/>
          <p:cNvSpPr>
            <a:spLocks noGrp="1"/>
          </p:cNvSpPr>
          <p:nvPr>
            <p:ph type="sldNum" sz="quarter" idx="5"/>
          </p:nvPr>
        </p:nvSpPr>
        <p:spPr/>
        <p:txBody>
          <a:bodyPr/>
          <a:lstStyle/>
          <a:p>
            <a:fld id="{DA3417DA-D4EC-BD41-AA2E-47B83169FD3A}" type="slidenum">
              <a:rPr lang="en-US" smtClean="0"/>
              <a:t>10</a:t>
            </a:fld>
            <a:endParaRPr lang="en-US"/>
          </a:p>
        </p:txBody>
      </p:sp>
    </p:spTree>
    <p:extLst>
      <p:ext uri="{BB962C8B-B14F-4D97-AF65-F5344CB8AC3E}">
        <p14:creationId xmlns:p14="http://schemas.microsoft.com/office/powerpoint/2010/main" val="164284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history.</a:t>
            </a:r>
          </a:p>
        </p:txBody>
      </p:sp>
      <p:sp>
        <p:nvSpPr>
          <p:cNvPr id="4" name="Slide Number Placeholder 3"/>
          <p:cNvSpPr>
            <a:spLocks noGrp="1"/>
          </p:cNvSpPr>
          <p:nvPr>
            <p:ph type="sldNum" sz="quarter" idx="5"/>
          </p:nvPr>
        </p:nvSpPr>
        <p:spPr/>
        <p:txBody>
          <a:bodyPr/>
          <a:lstStyle/>
          <a:p>
            <a:fld id="{DA3417DA-D4EC-BD41-AA2E-47B83169FD3A}" type="slidenum">
              <a:rPr lang="en-US" smtClean="0"/>
              <a:t>12</a:t>
            </a:fld>
            <a:endParaRPr lang="en-US"/>
          </a:p>
        </p:txBody>
      </p:sp>
    </p:spTree>
    <p:extLst>
      <p:ext uri="{BB962C8B-B14F-4D97-AF65-F5344CB8AC3E}">
        <p14:creationId xmlns:p14="http://schemas.microsoft.com/office/powerpoint/2010/main" val="200337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13</a:t>
            </a:fld>
            <a:endParaRPr lang="en-US"/>
          </a:p>
        </p:txBody>
      </p:sp>
    </p:spTree>
    <p:extLst>
      <p:ext uri="{BB962C8B-B14F-4D97-AF65-F5344CB8AC3E}">
        <p14:creationId xmlns:p14="http://schemas.microsoft.com/office/powerpoint/2010/main" val="2323806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14</a:t>
            </a:fld>
            <a:endParaRPr lang="en-US"/>
          </a:p>
        </p:txBody>
      </p:sp>
    </p:spTree>
    <p:extLst>
      <p:ext uri="{BB962C8B-B14F-4D97-AF65-F5344CB8AC3E}">
        <p14:creationId xmlns:p14="http://schemas.microsoft.com/office/powerpoint/2010/main" val="228175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second method, see the Google Deep Dream team paper</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793B035-A797-4529-AC06-196B71A9BB62}" type="slidenum">
              <a:rPr lang="en-US" smtClean="0"/>
              <a:t>15</a:t>
            </a:fld>
            <a:endParaRPr lang="en-US"/>
          </a:p>
        </p:txBody>
      </p:sp>
    </p:spTree>
    <p:extLst>
      <p:ext uri="{BB962C8B-B14F-4D97-AF65-F5344CB8AC3E}">
        <p14:creationId xmlns:p14="http://schemas.microsoft.com/office/powerpoint/2010/main" val="257842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31B4-3444-5170-B0C2-7A77B337D6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C98E67-AC93-11CC-AA37-4977524BD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80FA5F-A0D5-5756-FD13-2641EC9BA5AE}"/>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80362961-6A10-BAB0-0BDC-8F171479E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C6A4F-7392-488F-BC09-13803224873C}"/>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184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2D8C-CAFC-BB86-4C38-D45C715C5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929D6-49FD-ED02-2EB9-7289F3A93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0459A-81C7-53A2-4100-30F84EF3A8FC}"/>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0B8D2A77-475D-68CD-4724-726838448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2E191-E782-2A7C-48C0-520BC7C2FF45}"/>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39796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619B3-5095-FB14-F91D-F7A1CCC1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B2279-8908-5AF1-B00A-DB4A8EED5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CEC2D-0B08-B015-CC86-E85A4AF2734F}"/>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CBA2F127-B7A0-AAFB-BBBB-B0B7D15E0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619C5-A75D-80FC-4CA2-486BD8A625F6}"/>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113872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5" name="ADE_train_00008204_seg.png"/>
          <p:cNvSpPr>
            <a:spLocks noGrp="1"/>
          </p:cNvSpPr>
          <p:nvPr>
            <p:ph type="pic" sz="half" idx="21"/>
          </p:nvPr>
        </p:nvSpPr>
        <p:spPr>
          <a:xfrm>
            <a:off x="6647413" y="176607"/>
            <a:ext cx="4633656" cy="6178209"/>
          </a:xfrm>
          <a:prstGeom prst="rect">
            <a:avLst/>
          </a:prstGeom>
        </p:spPr>
        <p:txBody>
          <a:bodyPr lIns="91439" tIns="45719" rIns="91439" bIns="45719" anchor="t">
            <a:noAutofit/>
          </a:bodyPr>
          <a:lstStyle/>
          <a:p>
            <a:endParaRPr/>
          </a:p>
        </p:txBody>
      </p:sp>
      <p:sp>
        <p:nvSpPr>
          <p:cNvPr id="36" name="Title Text"/>
          <p:cNvSpPr txBox="1">
            <a:spLocks noGrp="1"/>
          </p:cNvSpPr>
          <p:nvPr>
            <p:ph type="title"/>
          </p:nvPr>
        </p:nvSpPr>
        <p:spPr>
          <a:xfrm>
            <a:off x="825500" y="415925"/>
            <a:ext cx="5111750" cy="695921"/>
          </a:xfrm>
          <a:prstGeom prst="rect">
            <a:avLst/>
          </a:prstGeom>
        </p:spPr>
        <p:txBody>
          <a:bodyPr anchor="b"/>
          <a:lstStyle>
            <a:lvl1pPr>
              <a:defRPr sz="4200">
                <a:latin typeface="Helvetica Neue Medium"/>
                <a:ea typeface="Helvetica Neue Medium"/>
                <a:cs typeface="Helvetica Neue Medium"/>
                <a:sym typeface="Helvetica Neue Medium"/>
              </a:defRPr>
            </a:lvl1pPr>
          </a:lstStyle>
          <a:p>
            <a:r>
              <a:t>Title Text</a:t>
            </a:r>
          </a:p>
        </p:txBody>
      </p:sp>
      <p:sp>
        <p:nvSpPr>
          <p:cNvPr id="37" name="Body Level One…"/>
          <p:cNvSpPr txBox="1">
            <a:spLocks noGrp="1"/>
          </p:cNvSpPr>
          <p:nvPr>
            <p:ph type="body" sz="quarter" idx="1"/>
          </p:nvPr>
        </p:nvSpPr>
        <p:spPr>
          <a:xfrm>
            <a:off x="825500" y="3263900"/>
            <a:ext cx="5111750" cy="2863850"/>
          </a:xfrm>
          <a:prstGeom prst="rect">
            <a:avLst/>
          </a:prstGeom>
        </p:spPr>
        <p:txBody>
          <a:bodyPr anchor="t"/>
          <a:lstStyle>
            <a:lvl1pPr marL="0" indent="0">
              <a:spcBef>
                <a:spcPts val="0"/>
              </a:spcBef>
              <a:buSzTx/>
              <a:buNone/>
              <a:defRPr sz="2700"/>
            </a:lvl1pPr>
            <a:lvl2pPr marL="0" indent="0">
              <a:spcBef>
                <a:spcPts val="0"/>
              </a:spcBef>
              <a:buSzTx/>
              <a:buNone/>
              <a:defRPr sz="2700"/>
            </a:lvl2pPr>
            <a:lvl3pPr marL="0" indent="0">
              <a:spcBef>
                <a:spcPts val="0"/>
              </a:spcBef>
              <a:buSzTx/>
              <a:buNone/>
              <a:defRPr sz="2700"/>
            </a:lvl3pPr>
            <a:lvl4pPr marL="0" indent="0">
              <a:spcBef>
                <a:spcPts val="0"/>
              </a:spcBef>
              <a:buSzTx/>
              <a:buNone/>
              <a:defRPr sz="2700"/>
            </a:lvl4pPr>
            <a:lvl5pPr marL="0" indent="0">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621896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CE00-6339-0D20-32C0-C3D24CAC3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ED055-2458-B484-2E06-7A7EA1D442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7BD71-CB9A-CA3D-5224-2D71293E40E4}"/>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B8DEA80A-165B-13D5-3412-99B063DC9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7071A-7F36-9132-54A0-55106D1F7C21}"/>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02103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6EB6-0145-FB26-224D-B69B0829F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07AFC8-0160-87FE-5ACD-BEF6641E4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BE718-04BD-FF0D-DE6C-788F3BDD2B77}"/>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A7AEB6DE-260A-F113-5129-55F588A20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01AD-2025-68CF-63DC-C4530217851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23408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5C1-E7B7-5276-7B7B-96BB9D0C0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5CFE7B-64D2-7A64-32E8-3EE678B3DC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E6A56-F96D-BE80-172A-C556B9CF93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EE788-A0B5-CEB1-CEDF-E9A0543C42AB}"/>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6" name="Footer Placeholder 5">
            <a:extLst>
              <a:ext uri="{FF2B5EF4-FFF2-40B4-BE49-F238E27FC236}">
                <a16:creationId xmlns:a16="http://schemas.microsoft.com/office/drawing/2014/main" id="{9800C613-6A1B-4299-125E-A004D584EE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98F080-4ED4-02FE-F420-172DDFE0F2ED}"/>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76271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8F89-D7C3-D609-672E-1774964C2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59224-02CB-48E3-50D8-B0E541F6B3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A35ED3-31FE-1A92-50F7-CF7F65E98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105439-2334-D44A-D056-A7AE1A5ABE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147B1-2FA2-37BE-02C6-8BCFF6323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9B0A33-5489-86D8-34B7-2C9133701AF4}"/>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8" name="Footer Placeholder 7">
            <a:extLst>
              <a:ext uri="{FF2B5EF4-FFF2-40B4-BE49-F238E27FC236}">
                <a16:creationId xmlns:a16="http://schemas.microsoft.com/office/drawing/2014/main" id="{9CC4D91C-31CF-F91C-6525-59D64DA09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6985EF-5C33-C21B-C633-8C71CD8DBDD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165444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DD7D-AB70-7220-96CD-572D76D7B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5F4F5-D5AB-0323-E047-4C2C79CF32E8}"/>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4" name="Footer Placeholder 3">
            <a:extLst>
              <a:ext uri="{FF2B5EF4-FFF2-40B4-BE49-F238E27FC236}">
                <a16:creationId xmlns:a16="http://schemas.microsoft.com/office/drawing/2014/main" id="{B4165E52-D8DF-D5AB-DD62-52B9AB5507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093A1-E7A3-FD2E-A4C0-1FEAA929D964}"/>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391551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718F1-30EB-BFAB-094C-5E76A146CDF2}"/>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3" name="Footer Placeholder 2">
            <a:extLst>
              <a:ext uri="{FF2B5EF4-FFF2-40B4-BE49-F238E27FC236}">
                <a16:creationId xmlns:a16="http://schemas.microsoft.com/office/drawing/2014/main" id="{0C89E89C-3359-5797-1D65-6F030A450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650FC-9FAA-F8F1-4A6F-4BBBC314DB50}"/>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43764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2E1C-560F-0648-68B7-C36571CF5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F129D-CCB1-2885-7ADC-F8BB19202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E2E6-2814-8BB7-E407-C4052298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61BC7-DC51-8EE8-401C-681B02504A0D}"/>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6" name="Footer Placeholder 5">
            <a:extLst>
              <a:ext uri="{FF2B5EF4-FFF2-40B4-BE49-F238E27FC236}">
                <a16:creationId xmlns:a16="http://schemas.microsoft.com/office/drawing/2014/main" id="{C5BED357-AC8A-2189-66C4-92E06932B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4FA5-DF6A-ECB4-9855-66DFFB13B98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15649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70CC-A170-D245-BD97-A844B0C7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7DADFA-B370-F721-BF54-E0DDC96C1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FCCD9A-E4A9-0DB1-1C15-5F2A95AC2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FD7E7-D8B6-E75D-8C36-6BBAF5FD76D2}"/>
              </a:ext>
            </a:extLst>
          </p:cNvPr>
          <p:cNvSpPr>
            <a:spLocks noGrp="1"/>
          </p:cNvSpPr>
          <p:nvPr>
            <p:ph type="dt" sz="half" idx="10"/>
          </p:nvPr>
        </p:nvSpPr>
        <p:spPr/>
        <p:txBody>
          <a:bodyPr/>
          <a:lstStyle/>
          <a:p>
            <a:fld id="{2E42B6F5-9202-D247-A034-8D85A3FAE43E}" type="datetimeFigureOut">
              <a:rPr lang="en-US" smtClean="0"/>
              <a:t>1/12/26</a:t>
            </a:fld>
            <a:endParaRPr lang="en-US"/>
          </a:p>
        </p:txBody>
      </p:sp>
      <p:sp>
        <p:nvSpPr>
          <p:cNvPr id="6" name="Footer Placeholder 5">
            <a:extLst>
              <a:ext uri="{FF2B5EF4-FFF2-40B4-BE49-F238E27FC236}">
                <a16:creationId xmlns:a16="http://schemas.microsoft.com/office/drawing/2014/main" id="{691B98D9-3231-DAF6-BC6C-6565A5CB6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15D30-D51C-DC56-FEDB-EDAAAF04E6F3}"/>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363051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FFDB3-18D0-4EE6-818C-DFCEB2077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19D40-1AD9-87D1-94EC-2FFABDD4D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02D83-BCAD-A4C6-CE33-2BAF40E33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2B6F5-9202-D247-A034-8D85A3FAE43E}" type="datetimeFigureOut">
              <a:rPr lang="en-US" smtClean="0"/>
              <a:t>1/12/26</a:t>
            </a:fld>
            <a:endParaRPr lang="en-US"/>
          </a:p>
        </p:txBody>
      </p:sp>
      <p:sp>
        <p:nvSpPr>
          <p:cNvPr id="5" name="Footer Placeholder 4">
            <a:extLst>
              <a:ext uri="{FF2B5EF4-FFF2-40B4-BE49-F238E27FC236}">
                <a16:creationId xmlns:a16="http://schemas.microsoft.com/office/drawing/2014/main" id="{E40C999E-F297-D4D5-7914-34C1377812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908FCB-A969-2412-A9AA-817B978EB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B4361-C95F-E24F-9B7A-1AC4E36964CB}" type="slidenum">
              <a:rPr lang="en-US" smtClean="0"/>
              <a:t>‹#›</a:t>
            </a:fld>
            <a:endParaRPr lang="en-US"/>
          </a:p>
        </p:txBody>
      </p:sp>
    </p:spTree>
    <p:extLst>
      <p:ext uri="{BB962C8B-B14F-4D97-AF65-F5344CB8AC3E}">
        <p14:creationId xmlns:p14="http://schemas.microsoft.com/office/powerpoint/2010/main" val="282849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hyperlink" Target="https://cs.stanford.edu/people/karpathy/convnetjs/demo/classify2d.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567B-6174-A961-4316-82DF2843AEE9}"/>
              </a:ext>
            </a:extLst>
          </p:cNvPr>
          <p:cNvSpPr>
            <a:spLocks noGrp="1"/>
          </p:cNvSpPr>
          <p:nvPr>
            <p:ph type="ctrTitle"/>
          </p:nvPr>
        </p:nvSpPr>
        <p:spPr>
          <a:xfrm>
            <a:off x="0" y="1041400"/>
            <a:ext cx="7027817" cy="2387600"/>
          </a:xfrm>
        </p:spPr>
        <p:txBody>
          <a:bodyPr>
            <a:normAutofit/>
          </a:bodyPr>
          <a:lstStyle/>
          <a:p>
            <a:r>
              <a:rPr lang="en-US" b="0" i="0" dirty="0">
                <a:solidFill>
                  <a:srgbClr val="000000"/>
                </a:solidFill>
                <a:effectLst/>
                <a:latin typeface="Helvetica Neue" panose="02000503000000020004" pitchFamily="2" charset="0"/>
              </a:rPr>
              <a:t>Trustworthy AI</a:t>
            </a:r>
            <a:endParaRPr lang="en-US" dirty="0"/>
          </a:p>
        </p:txBody>
      </p:sp>
      <p:sp>
        <p:nvSpPr>
          <p:cNvPr id="3" name="Subtitle 2">
            <a:extLst>
              <a:ext uri="{FF2B5EF4-FFF2-40B4-BE49-F238E27FC236}">
                <a16:creationId xmlns:a16="http://schemas.microsoft.com/office/drawing/2014/main" id="{6CA17944-3A41-29D9-ECCC-077CC5D12FC8}"/>
              </a:ext>
            </a:extLst>
          </p:cNvPr>
          <p:cNvSpPr>
            <a:spLocks noGrp="1"/>
          </p:cNvSpPr>
          <p:nvPr>
            <p:ph type="subTitle" idx="1"/>
          </p:nvPr>
        </p:nvSpPr>
        <p:spPr>
          <a:xfrm>
            <a:off x="-330926" y="3849003"/>
            <a:ext cx="7698377" cy="1454517"/>
          </a:xfrm>
        </p:spPr>
        <p:txBody>
          <a:bodyPr/>
          <a:lstStyle/>
          <a:p>
            <a:r>
              <a:rPr lang="en-US" dirty="0"/>
              <a:t>Robert Pless &amp; Zoe </a:t>
            </a:r>
            <a:r>
              <a:rPr lang="en-US" dirty="0" err="1"/>
              <a:t>Szajnfarber</a:t>
            </a:r>
            <a:endParaRPr lang="en-US" dirty="0"/>
          </a:p>
          <a:p>
            <a:r>
              <a:rPr lang="en-US" dirty="0"/>
              <a:t>George Washington University</a:t>
            </a:r>
          </a:p>
        </p:txBody>
      </p:sp>
      <p:sp>
        <p:nvSpPr>
          <p:cNvPr id="4" name="Content Placeholder 6">
            <a:extLst>
              <a:ext uri="{FF2B5EF4-FFF2-40B4-BE49-F238E27FC236}">
                <a16:creationId xmlns:a16="http://schemas.microsoft.com/office/drawing/2014/main" id="{51044603-3924-A44D-106A-4027496C4FB7}"/>
              </a:ext>
            </a:extLst>
          </p:cNvPr>
          <p:cNvSpPr txBox="1">
            <a:spLocks/>
          </p:cNvSpPr>
          <p:nvPr/>
        </p:nvSpPr>
        <p:spPr>
          <a:xfrm>
            <a:off x="11018001" y="6110231"/>
            <a:ext cx="1487507" cy="453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err="1"/>
              <a:t>xkcd.com</a:t>
            </a:r>
            <a:endParaRPr lang="en-SI" sz="1400" dirty="0"/>
          </a:p>
        </p:txBody>
      </p:sp>
      <p:pic>
        <p:nvPicPr>
          <p:cNvPr id="5" name="Picture 2" descr="https://miro.medium.com/max/550/1*Mn-fVEpGReyAzUdtouKv9A.png">
            <a:extLst>
              <a:ext uri="{FF2B5EF4-FFF2-40B4-BE49-F238E27FC236}">
                <a16:creationId xmlns:a16="http://schemas.microsoft.com/office/drawing/2014/main" id="{319960D1-E18B-EDF2-D5EB-E348C138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594" y="184557"/>
            <a:ext cx="4002973" cy="589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15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46A-C204-E15E-07C6-6953F8ABCF65}"/>
              </a:ext>
            </a:extLst>
          </p:cNvPr>
          <p:cNvSpPr>
            <a:spLocks noGrp="1"/>
          </p:cNvSpPr>
          <p:nvPr>
            <p:ph type="title"/>
          </p:nvPr>
        </p:nvSpPr>
        <p:spPr/>
        <p:txBody>
          <a:bodyPr/>
          <a:lstStyle/>
          <a:p>
            <a:r>
              <a:rPr lang="en-US" dirty="0"/>
              <a:t>Neural Networks</a:t>
            </a:r>
          </a:p>
        </p:txBody>
      </p:sp>
      <p:sp>
        <p:nvSpPr>
          <p:cNvPr id="4" name="Content Placeholder 2">
            <a:extLst>
              <a:ext uri="{FF2B5EF4-FFF2-40B4-BE49-F238E27FC236}">
                <a16:creationId xmlns:a16="http://schemas.microsoft.com/office/drawing/2014/main" id="{0C8C36E8-4895-19C3-2C23-513EBE7D570C}"/>
              </a:ext>
            </a:extLst>
          </p:cNvPr>
          <p:cNvSpPr>
            <a:spLocks noGrp="1"/>
          </p:cNvSpPr>
          <p:nvPr>
            <p:ph idx="1"/>
          </p:nvPr>
        </p:nvSpPr>
        <p:spPr>
          <a:xfrm>
            <a:off x="838200" y="1528742"/>
            <a:ext cx="10515600" cy="4351338"/>
          </a:xfrm>
        </p:spPr>
        <p:txBody>
          <a:bodyPr/>
          <a:lstStyle/>
          <a:p>
            <a:pPr marL="0" indent="0">
              <a:buNone/>
            </a:pPr>
            <a:r>
              <a:rPr lang="en-US" dirty="0"/>
              <a:t>Neural networks learn their own features; usually linear combinations of input features, and linear (*) combinations of those features.</a:t>
            </a:r>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838200" y="2503061"/>
            <a:ext cx="3330039" cy="3312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5825342" y="2503061"/>
            <a:ext cx="5528458" cy="3312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8DA1C-A7E9-C9A8-2490-33FEA4D12904}"/>
              </a:ext>
            </a:extLst>
          </p:cNvPr>
          <p:cNvSpPr txBox="1"/>
          <p:nvPr/>
        </p:nvSpPr>
        <p:spPr>
          <a:xfrm>
            <a:off x="838199" y="5894450"/>
            <a:ext cx="10515599" cy="830997"/>
          </a:xfrm>
          <a:prstGeom prst="rect">
            <a:avLst/>
          </a:prstGeom>
          <a:noFill/>
        </p:spPr>
        <p:txBody>
          <a:bodyPr wrap="square">
            <a:spAutoFit/>
          </a:bodyPr>
          <a:lstStyle/>
          <a:p>
            <a:r>
              <a:rPr lang="en-US" sz="2400" dirty="0"/>
              <a:t>Neural Networks were hot topics in research in Computer Science in 1980’s, but stopped for both a theoretical and practical reason</a:t>
            </a:r>
          </a:p>
        </p:txBody>
      </p:sp>
      <p:pic>
        <p:nvPicPr>
          <p:cNvPr id="9" name="Picture 4" descr="sigmoid visualisation">
            <a:extLst>
              <a:ext uri="{FF2B5EF4-FFF2-40B4-BE49-F238E27FC236}">
                <a16:creationId xmlns:a16="http://schemas.microsoft.com/office/drawing/2014/main" id="{1F7C4557-9965-4E43-26D9-BFD28C598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6774" y="39375"/>
            <a:ext cx="3315226" cy="159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3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24F9-E393-201F-A52E-37B5DF669ED9}"/>
              </a:ext>
            </a:extLst>
          </p:cNvPr>
          <p:cNvSpPr>
            <a:spLocks noGrp="1"/>
          </p:cNvSpPr>
          <p:nvPr>
            <p:ph type="title"/>
          </p:nvPr>
        </p:nvSpPr>
        <p:spPr/>
        <p:txBody>
          <a:bodyPr/>
          <a:lstStyle/>
          <a:p>
            <a:r>
              <a:rPr lang="en-US" dirty="0"/>
              <a:t>What makes modern models “Deep”?</a:t>
            </a:r>
          </a:p>
        </p:txBody>
      </p:sp>
      <p:sp>
        <p:nvSpPr>
          <p:cNvPr id="5" name="TextBox 4">
            <a:extLst>
              <a:ext uri="{FF2B5EF4-FFF2-40B4-BE49-F238E27FC236}">
                <a16:creationId xmlns:a16="http://schemas.microsoft.com/office/drawing/2014/main" id="{7A333C54-9981-3B87-161D-1D67676937F6}"/>
              </a:ext>
            </a:extLst>
          </p:cNvPr>
          <p:cNvSpPr txBox="1"/>
          <p:nvPr/>
        </p:nvSpPr>
        <p:spPr>
          <a:xfrm>
            <a:off x="668431" y="2164541"/>
            <a:ext cx="10855138" cy="1384995"/>
          </a:xfrm>
          <a:prstGeom prst="rect">
            <a:avLst/>
          </a:prstGeom>
          <a:noFill/>
        </p:spPr>
        <p:txBody>
          <a:bodyPr wrap="square">
            <a:spAutoFit/>
          </a:bodyPr>
          <a:lstStyle/>
          <a:p>
            <a:r>
              <a:rPr lang="en-US" sz="2800" dirty="0">
                <a:hlinkClick r:id="rId2"/>
              </a:rPr>
              <a:t>https://cs.stanford.edu/people/karpathy/convnetjs/demo/classify2d.html</a:t>
            </a:r>
            <a:br>
              <a:rPr lang="en-US" sz="2800" dirty="0"/>
            </a:br>
            <a:br>
              <a:rPr lang="en-US" sz="2800" dirty="0"/>
            </a:br>
            <a:r>
              <a:rPr lang="en-US" sz="2800" dirty="0"/>
              <a:t>(or search for: classify2d </a:t>
            </a:r>
            <a:r>
              <a:rPr lang="en-US" sz="2800" dirty="0" err="1"/>
              <a:t>karpathy</a:t>
            </a:r>
            <a:r>
              <a:rPr lang="en-US" sz="2800" dirty="0"/>
              <a:t>)</a:t>
            </a:r>
          </a:p>
        </p:txBody>
      </p:sp>
    </p:spTree>
    <p:extLst>
      <p:ext uri="{BB962C8B-B14F-4D97-AF65-F5344CB8AC3E}">
        <p14:creationId xmlns:p14="http://schemas.microsoft.com/office/powerpoint/2010/main" val="218885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1009141" y="0"/>
            <a:ext cx="2843576" cy="28289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6252901" y="-1"/>
            <a:ext cx="4720842" cy="28289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white math symbol&#10;&#10;Description automatically generated with medium confidence">
            <a:extLst>
              <a:ext uri="{FF2B5EF4-FFF2-40B4-BE49-F238E27FC236}">
                <a16:creationId xmlns:a16="http://schemas.microsoft.com/office/drawing/2014/main" id="{21743858-1522-D3AE-88BA-0D68E462CF84}"/>
              </a:ext>
            </a:extLst>
          </p:cNvPr>
          <p:cNvPicPr>
            <a:picLocks noChangeAspect="1"/>
          </p:cNvPicPr>
          <p:nvPr/>
        </p:nvPicPr>
        <p:blipFill>
          <a:blip r:embed="rId4"/>
          <a:stretch>
            <a:fillRect/>
          </a:stretch>
        </p:blipFill>
        <p:spPr>
          <a:xfrm>
            <a:off x="902263" y="2784148"/>
            <a:ext cx="3517769" cy="529703"/>
          </a:xfrm>
          <a:prstGeom prst="rect">
            <a:avLst/>
          </a:prstGeom>
        </p:spPr>
      </p:pic>
      <p:pic>
        <p:nvPicPr>
          <p:cNvPr id="16" name="Picture 15">
            <a:extLst>
              <a:ext uri="{FF2B5EF4-FFF2-40B4-BE49-F238E27FC236}">
                <a16:creationId xmlns:a16="http://schemas.microsoft.com/office/drawing/2014/main" id="{4DBCD7CF-AE0A-AB54-05DA-27337F69171C}"/>
              </a:ext>
            </a:extLst>
          </p:cNvPr>
          <p:cNvPicPr>
            <a:picLocks noChangeAspect="1"/>
          </p:cNvPicPr>
          <p:nvPr/>
        </p:nvPicPr>
        <p:blipFill>
          <a:blip r:embed="rId5"/>
          <a:stretch>
            <a:fillRect/>
          </a:stretch>
        </p:blipFill>
        <p:spPr>
          <a:xfrm>
            <a:off x="5597346" y="2759778"/>
            <a:ext cx="6594654" cy="483443"/>
          </a:xfrm>
          <a:prstGeom prst="rect">
            <a:avLst/>
          </a:prstGeom>
        </p:spPr>
      </p:pic>
      <p:pic>
        <p:nvPicPr>
          <p:cNvPr id="18" name="Picture 17">
            <a:extLst>
              <a:ext uri="{FF2B5EF4-FFF2-40B4-BE49-F238E27FC236}">
                <a16:creationId xmlns:a16="http://schemas.microsoft.com/office/drawing/2014/main" id="{7D7A89DD-FFCB-B7EE-F5E7-408E11A66F1D}"/>
              </a:ext>
            </a:extLst>
          </p:cNvPr>
          <p:cNvPicPr>
            <a:picLocks noChangeAspect="1"/>
          </p:cNvPicPr>
          <p:nvPr/>
        </p:nvPicPr>
        <p:blipFill>
          <a:blip r:embed="rId6"/>
          <a:stretch>
            <a:fillRect/>
          </a:stretch>
        </p:blipFill>
        <p:spPr>
          <a:xfrm>
            <a:off x="310561" y="3507921"/>
            <a:ext cx="7695661" cy="889082"/>
          </a:xfrm>
          <a:prstGeom prst="rect">
            <a:avLst/>
          </a:prstGeom>
        </p:spPr>
      </p:pic>
      <p:pic>
        <p:nvPicPr>
          <p:cNvPr id="20" name="Picture 19" descr="A math equation with numbers and symbols&#10;&#10;Description automatically generated">
            <a:extLst>
              <a:ext uri="{FF2B5EF4-FFF2-40B4-BE49-F238E27FC236}">
                <a16:creationId xmlns:a16="http://schemas.microsoft.com/office/drawing/2014/main" id="{CC3BFDE1-5949-6114-B5E4-E5BD08DDADA0}"/>
              </a:ext>
            </a:extLst>
          </p:cNvPr>
          <p:cNvPicPr>
            <a:picLocks noChangeAspect="1"/>
          </p:cNvPicPr>
          <p:nvPr/>
        </p:nvPicPr>
        <p:blipFill>
          <a:blip r:embed="rId7"/>
          <a:stretch>
            <a:fillRect/>
          </a:stretch>
        </p:blipFill>
        <p:spPr>
          <a:xfrm>
            <a:off x="310561" y="4591073"/>
            <a:ext cx="2032000" cy="774700"/>
          </a:xfrm>
          <a:prstGeom prst="rect">
            <a:avLst/>
          </a:prstGeom>
        </p:spPr>
      </p:pic>
      <p:sp>
        <p:nvSpPr>
          <p:cNvPr id="22" name="TextBox 21">
            <a:extLst>
              <a:ext uri="{FF2B5EF4-FFF2-40B4-BE49-F238E27FC236}">
                <a16:creationId xmlns:a16="http://schemas.microsoft.com/office/drawing/2014/main" id="{8B347B17-F278-3C63-182B-1AE8CD9036E3}"/>
              </a:ext>
            </a:extLst>
          </p:cNvPr>
          <p:cNvSpPr txBox="1"/>
          <p:nvPr/>
        </p:nvSpPr>
        <p:spPr>
          <a:xfrm>
            <a:off x="2507540" y="4462346"/>
            <a:ext cx="9586900" cy="830997"/>
          </a:xfrm>
          <a:prstGeom prst="rect">
            <a:avLst/>
          </a:prstGeom>
          <a:noFill/>
        </p:spPr>
        <p:txBody>
          <a:bodyPr wrap="square">
            <a:spAutoFit/>
          </a:bodyPr>
          <a:lstStyle/>
          <a:p>
            <a:r>
              <a:rPr lang="en-US" sz="2400" dirty="0"/>
              <a:t>Given example (</a:t>
            </a:r>
            <a:r>
              <a:rPr lang="en-US" sz="2400" dirty="0" err="1"/>
              <a:t>x,y</a:t>
            </a:r>
            <a:r>
              <a:rPr lang="en-US" sz="2400" dirty="0"/>
              <a:t>), a loss function measures the error of the predicted output </a:t>
            </a:r>
            <a:r>
              <a:rPr lang="en-US" sz="2400" dirty="0" err="1"/>
              <a:t>ŷ</a:t>
            </a:r>
            <a:r>
              <a:rPr lang="en-US" sz="2400" dirty="0"/>
              <a:t> compared to y.</a:t>
            </a:r>
          </a:p>
        </p:txBody>
      </p:sp>
      <p:pic>
        <p:nvPicPr>
          <p:cNvPr id="24" name="Picture 23" descr="A mathematical equation with black text&#10;&#10;Description automatically generated with medium confidence">
            <a:extLst>
              <a:ext uri="{FF2B5EF4-FFF2-40B4-BE49-F238E27FC236}">
                <a16:creationId xmlns:a16="http://schemas.microsoft.com/office/drawing/2014/main" id="{A6E097CD-DA17-8FF7-A4CB-F96076694618}"/>
              </a:ext>
            </a:extLst>
          </p:cNvPr>
          <p:cNvPicPr>
            <a:picLocks noChangeAspect="1"/>
          </p:cNvPicPr>
          <p:nvPr/>
        </p:nvPicPr>
        <p:blipFill>
          <a:blip r:embed="rId8"/>
          <a:stretch>
            <a:fillRect/>
          </a:stretch>
        </p:blipFill>
        <p:spPr>
          <a:xfrm>
            <a:off x="310561" y="5741824"/>
            <a:ext cx="2032000" cy="774700"/>
          </a:xfrm>
          <a:prstGeom prst="rect">
            <a:avLst/>
          </a:prstGeom>
        </p:spPr>
      </p:pic>
      <p:sp>
        <p:nvSpPr>
          <p:cNvPr id="25" name="TextBox 24">
            <a:extLst>
              <a:ext uri="{FF2B5EF4-FFF2-40B4-BE49-F238E27FC236}">
                <a16:creationId xmlns:a16="http://schemas.microsoft.com/office/drawing/2014/main" id="{4E69BFB1-47D1-9880-FA9B-308E21184CBD}"/>
              </a:ext>
            </a:extLst>
          </p:cNvPr>
          <p:cNvSpPr txBox="1"/>
          <p:nvPr/>
        </p:nvSpPr>
        <p:spPr>
          <a:xfrm>
            <a:off x="2507540" y="5365773"/>
            <a:ext cx="9586900" cy="1631216"/>
          </a:xfrm>
          <a:prstGeom prst="rect">
            <a:avLst/>
          </a:prstGeom>
          <a:noFill/>
        </p:spPr>
        <p:txBody>
          <a:bodyPr wrap="square">
            <a:spAutoFit/>
          </a:bodyPr>
          <a:lstStyle/>
          <a:p>
            <a:r>
              <a:rPr lang="en-US" sz="2400" dirty="0"/>
              <a:t>Training is done by computing the gradient of the Loss </a:t>
            </a:r>
            <a:r>
              <a:rPr lang="en-US" sz="2400" dirty="0" err="1"/>
              <a:t>w.r.t.</a:t>
            </a:r>
            <a:r>
              <a:rPr lang="en-US" sz="2400" dirty="0"/>
              <a:t> weights and biases, and updating the parameters, and iterating (many) times</a:t>
            </a:r>
          </a:p>
          <a:p>
            <a:r>
              <a:rPr lang="en-US" sz="2400" dirty="0"/>
              <a:t>Backpropagation is the name of an efficient algorithm for all the bookkeeping needed to do this when you have this functional form.</a:t>
            </a:r>
          </a:p>
        </p:txBody>
      </p:sp>
    </p:spTree>
    <p:extLst>
      <p:ext uri="{BB962C8B-B14F-4D97-AF65-F5344CB8AC3E}">
        <p14:creationId xmlns:p14="http://schemas.microsoft.com/office/powerpoint/2010/main" val="329128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All modern Deep Learning/ Generative AI models are “just” very large neural networks</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Sometimes structured to take advantage of redundancy or regularities in the data…</a:t>
            </a:r>
          </a:p>
          <a:p>
            <a:r>
              <a:rPr lang="en-US" dirty="0"/>
              <a:t>Modern networks have hundreds or thousands of layers.</a:t>
            </a:r>
          </a:p>
          <a:p>
            <a:r>
              <a:rPr lang="en-US" dirty="0"/>
              <a:t>Modern networks have billions or trillions (!) of weights.</a:t>
            </a:r>
          </a:p>
        </p:txBody>
      </p:sp>
      <p:pic>
        <p:nvPicPr>
          <p:cNvPr id="4" name="Picture 2" descr="relu activation function">
            <a:extLst>
              <a:ext uri="{FF2B5EF4-FFF2-40B4-BE49-F238E27FC236}">
                <a16:creationId xmlns:a16="http://schemas.microsoft.com/office/drawing/2014/main" id="{21735366-F950-5CFB-9383-EB953089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540" y="5256626"/>
            <a:ext cx="2861460" cy="1601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igmoid visualisation">
            <a:extLst>
              <a:ext uri="{FF2B5EF4-FFF2-40B4-BE49-F238E27FC236}">
                <a16:creationId xmlns:a16="http://schemas.microsoft.com/office/drawing/2014/main" id="{AF820F3E-50D1-DBCF-CF19-FA43C8C2B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864" y="3902122"/>
            <a:ext cx="2857995" cy="137876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5">
            <a:alphaModFix/>
          </a:blip>
          <a:stretch>
            <a:fillRect/>
          </a:stretch>
        </p:blipFill>
        <p:spPr>
          <a:xfrm>
            <a:off x="336467" y="4030509"/>
            <a:ext cx="9081159" cy="2500745"/>
          </a:xfrm>
          <a:prstGeom prst="rect">
            <a:avLst/>
          </a:prstGeom>
          <a:noFill/>
          <a:ln>
            <a:noFill/>
          </a:ln>
        </p:spPr>
      </p:pic>
    </p:spTree>
    <p:extLst>
      <p:ext uri="{BB962C8B-B14F-4D97-AF65-F5344CB8AC3E}">
        <p14:creationId xmlns:p14="http://schemas.microsoft.com/office/powerpoint/2010/main" val="1401970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~All modern Deep Learning/ Generative AI models are just *very* large neural networks</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Trained based on very large training datasets.  Loss function is the sum of errors over all training examples.</a:t>
            </a:r>
          </a:p>
          <a:p>
            <a:r>
              <a:rPr lang="en-US" dirty="0"/>
              <a:t>Backpropagation “needs to keep all examples in memory” to be efficient, so training is broken up into batches that fit into memory at once (and expensive GPUs are useful!). “Stochastic gradient descent”</a:t>
            </a:r>
          </a:p>
        </p:txBody>
      </p:sp>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3">
            <a:alphaModFix/>
          </a:blip>
          <a:stretch>
            <a:fillRect/>
          </a:stretch>
        </p:blipFill>
        <p:spPr>
          <a:xfrm>
            <a:off x="336467" y="4030509"/>
            <a:ext cx="9081159" cy="2500745"/>
          </a:xfrm>
          <a:prstGeom prst="rect">
            <a:avLst/>
          </a:prstGeom>
          <a:noFill/>
          <a:ln>
            <a:noFill/>
          </a:ln>
        </p:spPr>
      </p:pic>
    </p:spTree>
    <p:extLst>
      <p:ext uri="{BB962C8B-B14F-4D97-AF65-F5344CB8AC3E}">
        <p14:creationId xmlns:p14="http://schemas.microsoft.com/office/powerpoint/2010/main" val="388232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
        <p:nvSpPr>
          <p:cNvPr id="3" name="Content Placeholder 2"/>
          <p:cNvSpPr>
            <a:spLocks noGrp="1"/>
          </p:cNvSpPr>
          <p:nvPr>
            <p:ph idx="1"/>
          </p:nvPr>
        </p:nvSpPr>
        <p:spPr>
          <a:xfrm>
            <a:off x="18148" y="1800221"/>
            <a:ext cx="4311627" cy="4351338"/>
          </a:xfrm>
        </p:spPr>
        <p:txBody>
          <a:bodyPr>
            <a:normAutofit/>
          </a:bodyPr>
          <a:lstStyle/>
          <a:p>
            <a:r>
              <a:rPr lang="en-US" dirty="0"/>
              <a:t>Instead of training the network to give the right answer, change the “image” to maximize how much it looks like some class A</a:t>
            </a:r>
          </a:p>
          <a:p>
            <a:endParaRPr lang="en-US" dirty="0"/>
          </a:p>
          <a:p>
            <a:endParaRPr lang="en-US" dirty="0"/>
          </a:p>
          <a:p>
            <a:endParaRPr lang="en-US" dirty="0"/>
          </a:p>
        </p:txBody>
      </p:sp>
      <p:pic>
        <p:nvPicPr>
          <p:cNvPr id="125954" name="Picture 2"/>
          <p:cNvPicPr>
            <a:picLocks noChangeAspect="1" noChangeArrowheads="1"/>
          </p:cNvPicPr>
          <p:nvPr/>
        </p:nvPicPr>
        <p:blipFill>
          <a:blip r:embed="rId3" cstate="print"/>
          <a:srcRect/>
          <a:stretch>
            <a:fillRect/>
          </a:stretch>
        </p:blipFill>
        <p:spPr bwMode="auto">
          <a:xfrm>
            <a:off x="7213600" y="0"/>
            <a:ext cx="4978400" cy="1515935"/>
          </a:xfrm>
          <a:prstGeom prst="rect">
            <a:avLst/>
          </a:prstGeom>
          <a:noFill/>
          <a:ln w="9525">
            <a:noFill/>
            <a:miter lim="800000"/>
            <a:headEnd/>
            <a:tailEnd/>
          </a:ln>
        </p:spPr>
      </p:pic>
      <p:pic>
        <p:nvPicPr>
          <p:cNvPr id="125955" name="Picture 3"/>
          <p:cNvPicPr>
            <a:picLocks noChangeAspect="1" noChangeArrowheads="1"/>
          </p:cNvPicPr>
          <p:nvPr/>
        </p:nvPicPr>
        <p:blipFill rotWithShape="1">
          <a:blip r:embed="rId4" cstate="print"/>
          <a:srcRect l="24845"/>
          <a:stretch/>
        </p:blipFill>
        <p:spPr bwMode="auto">
          <a:xfrm>
            <a:off x="4228098" y="2177935"/>
            <a:ext cx="7963902" cy="4655439"/>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15</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E551327-3BAF-7E4A-806B-64ABE28B31E3}"/>
                  </a:ext>
                </a:extLst>
              </p:cNvPr>
              <p:cNvSpPr/>
              <p:nvPr/>
            </p:nvSpPr>
            <p:spPr>
              <a:xfrm>
                <a:off x="-56043" y="4190728"/>
                <a:ext cx="4029527" cy="689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𝑋</m:t>
                          </m:r>
                        </m:e>
                        <m:sup>
                          <m:r>
                            <a:rPr lang="en-US" sz="2000" i="1" dirty="0">
                              <a:latin typeface="Cambria Math" panose="02040503050406030204" pitchFamily="18" charset="0"/>
                            </a:rPr>
                            <m:t>′</m:t>
                          </m:r>
                        </m:sup>
                      </m:sSup>
                      <m:r>
                        <a:rPr lang="en-US" sz="2000" i="1" dirty="0">
                          <a:latin typeface="Cambria Math" panose="02040503050406030204" pitchFamily="18" charset="0"/>
                        </a:rPr>
                        <m:t>=</m:t>
                      </m:r>
                      <m:r>
                        <a:rPr lang="en-US" sz="2000" b="0" i="1" dirty="0" smtClean="0">
                          <a:latin typeface="Cambria Math" panose="02040503050406030204" pitchFamily="18" charset="0"/>
                        </a:rPr>
                        <m:t>𝑋</m:t>
                      </m:r>
                      <m:r>
                        <a:rPr lang="en-US" sz="2000" b="0" i="1" dirty="0" smtClean="0">
                          <a:latin typeface="Cambria Math" panose="02040503050406030204" pitchFamily="18" charset="0"/>
                        </a:rPr>
                        <m:t>+ </m:t>
                      </m:r>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𝐹</m:t>
                          </m:r>
                          <m:d>
                            <m:dPr>
                              <m:ctrlPr>
                                <a:rPr lang="en-US" sz="2000" b="0" i="1" dirty="0" smtClean="0">
                                  <a:latin typeface="Cambria Math" panose="02040503050406030204" pitchFamily="18" charset="0"/>
                                  <a:ea typeface="Cambria Math" panose="02040503050406030204" pitchFamily="18" charset="0"/>
                                </a:rPr>
                              </m:ctrlPr>
                            </m:dPr>
                            <m:e>
                              <m:r>
                                <a:rPr lang="en-US" sz="2000" b="0" i="1" dirty="0" smtClean="0">
                                  <a:latin typeface="Cambria Math" panose="02040503050406030204" pitchFamily="18" charset="0"/>
                                  <a:ea typeface="Cambria Math" panose="02040503050406030204" pitchFamily="18" charset="0"/>
                                </a:rPr>
                                <m:t>𝑋</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𝑊</m:t>
                              </m:r>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𝑐𝑙𝑎𝑠𝑠</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𝐴</m:t>
                          </m:r>
                          <m:r>
                            <a:rPr lang="en-US" sz="2000" b="0" i="1" dirty="0" smtClean="0">
                              <a:latin typeface="Cambria Math" panose="02040503050406030204" pitchFamily="18" charset="0"/>
                              <a:ea typeface="Cambria Math" panose="02040503050406030204" pitchFamily="18" charset="0"/>
                            </a:rPr>
                            <m:t>))</m:t>
                          </m:r>
                        </m:num>
                        <m:den>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𝑋</m:t>
                          </m:r>
                        </m:den>
                      </m:f>
                    </m:oMath>
                  </m:oMathPara>
                </a14:m>
                <a:endParaRPr lang="en-US" sz="2000" dirty="0"/>
              </a:p>
            </p:txBody>
          </p:sp>
        </mc:Choice>
        <mc:Fallback xmlns="">
          <p:sp>
            <p:nvSpPr>
              <p:cNvPr id="5" name="Rectangle 4">
                <a:extLst>
                  <a:ext uri="{FF2B5EF4-FFF2-40B4-BE49-F238E27FC236}">
                    <a16:creationId xmlns:a16="http://schemas.microsoft.com/office/drawing/2014/main" id="{1E551327-3BAF-7E4A-806B-64ABE28B31E3}"/>
                  </a:ext>
                </a:extLst>
              </p:cNvPr>
              <p:cNvSpPr>
                <a:spLocks noRot="1" noChangeAspect="1" noMove="1" noResize="1" noEditPoints="1" noAdjustHandles="1" noChangeArrowheads="1" noChangeShapeType="1" noTextEdit="1"/>
              </p:cNvSpPr>
              <p:nvPr/>
            </p:nvSpPr>
            <p:spPr>
              <a:xfrm>
                <a:off x="-56043" y="4190728"/>
                <a:ext cx="4029527" cy="689612"/>
              </a:xfrm>
              <a:prstGeom prst="rect">
                <a:avLst/>
              </a:prstGeom>
              <a:blipFill>
                <a:blip r:embed="rId5"/>
                <a:stretch>
                  <a:fillRect r="-629" b="-5357"/>
                </a:stretch>
              </a:blipFill>
            </p:spPr>
            <p:txBody>
              <a:bodyPr/>
              <a:lstStyle/>
              <a:p>
                <a:r>
                  <a:rPr lang="en-US">
                    <a:noFill/>
                  </a:rPr>
                  <a:t> </a:t>
                </a:r>
              </a:p>
            </p:txBody>
          </p:sp>
        </mc:Fallback>
      </mc:AlternateContent>
    </p:spTree>
    <p:extLst>
      <p:ext uri="{BB962C8B-B14F-4D97-AF65-F5344CB8AC3E}">
        <p14:creationId xmlns:p14="http://schemas.microsoft.com/office/powerpoint/2010/main" val="42626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blinds(horizontal)">
                                      <p:cBhvr>
                                        <p:cTn id="7" dur="500"/>
                                        <p:tgtEl>
                                          <p:spTgt spid="125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
        <p:nvSpPr>
          <p:cNvPr id="3" name="Content Placeholder 2"/>
          <p:cNvSpPr>
            <a:spLocks noGrp="1"/>
          </p:cNvSpPr>
          <p:nvPr>
            <p:ph idx="1"/>
          </p:nvPr>
        </p:nvSpPr>
        <p:spPr/>
        <p:txBody>
          <a:bodyPr/>
          <a:lstStyle/>
          <a:p>
            <a:r>
              <a:rPr lang="en-US" dirty="0"/>
              <a:t>Google Deep Dream</a:t>
            </a:r>
          </a:p>
        </p:txBody>
      </p:sp>
      <p:pic>
        <p:nvPicPr>
          <p:cNvPr id="126979" name="Picture 3"/>
          <p:cNvPicPr>
            <a:picLocks noChangeAspect="1" noChangeArrowheads="1"/>
          </p:cNvPicPr>
          <p:nvPr/>
        </p:nvPicPr>
        <p:blipFill>
          <a:blip r:embed="rId3" cstate="print"/>
          <a:srcRect/>
          <a:stretch>
            <a:fillRect/>
          </a:stretch>
        </p:blipFill>
        <p:spPr bwMode="auto">
          <a:xfrm>
            <a:off x="4102006" y="3429001"/>
            <a:ext cx="8089994" cy="3439274"/>
          </a:xfrm>
          <a:prstGeom prst="rect">
            <a:avLst/>
          </a:prstGeom>
          <a:noFill/>
          <a:ln w="9525">
            <a:noFill/>
            <a:miter lim="800000"/>
            <a:headEnd/>
            <a:tailEnd/>
          </a:ln>
        </p:spPr>
      </p:pic>
      <p:pic>
        <p:nvPicPr>
          <p:cNvPr id="126980" name="Picture 4"/>
          <p:cNvPicPr>
            <a:picLocks noChangeAspect="1" noChangeArrowheads="1"/>
          </p:cNvPicPr>
          <p:nvPr/>
        </p:nvPicPr>
        <p:blipFill>
          <a:blip r:embed="rId4" cstate="print"/>
          <a:srcRect/>
          <a:stretch>
            <a:fillRect/>
          </a:stretch>
        </p:blipFill>
        <p:spPr bwMode="auto">
          <a:xfrm>
            <a:off x="914400" y="2438401"/>
            <a:ext cx="3130549" cy="1351345"/>
          </a:xfrm>
          <a:prstGeom prst="rect">
            <a:avLst/>
          </a:prstGeom>
          <a:noFill/>
          <a:ln w="9525">
            <a:noFill/>
            <a:miter lim="800000"/>
            <a:headEnd/>
            <a:tailEnd/>
          </a:ln>
        </p:spPr>
      </p:pic>
      <p:sp>
        <p:nvSpPr>
          <p:cNvPr id="7" name="TextBox 6"/>
          <p:cNvSpPr txBox="1"/>
          <p:nvPr/>
        </p:nvSpPr>
        <p:spPr>
          <a:xfrm>
            <a:off x="368302" y="4043819"/>
            <a:ext cx="3733798" cy="2246769"/>
          </a:xfrm>
          <a:prstGeom prst="rect">
            <a:avLst/>
          </a:prstGeom>
          <a:noFill/>
        </p:spPr>
        <p:txBody>
          <a:bodyPr wrap="square" rtlCol="0">
            <a:spAutoFit/>
          </a:bodyPr>
          <a:lstStyle/>
          <a:p>
            <a:r>
              <a:rPr lang="en-US" sz="2800" dirty="0"/>
              <a:t>In rectangles in the input image, pick the 2 most active classes, and optimize the image to emphasize those </a:t>
            </a:r>
          </a:p>
        </p:txBody>
      </p:sp>
      <p:grpSp>
        <p:nvGrpSpPr>
          <p:cNvPr id="12" name="Group 11"/>
          <p:cNvGrpSpPr/>
          <p:nvPr/>
        </p:nvGrpSpPr>
        <p:grpSpPr>
          <a:xfrm>
            <a:off x="6908801" y="1371600"/>
            <a:ext cx="4508500" cy="2743200"/>
            <a:chOff x="5181600" y="1371600"/>
            <a:chExt cx="3381375" cy="2743200"/>
          </a:xfrm>
        </p:grpSpPr>
        <p:pic>
          <p:nvPicPr>
            <p:cNvPr id="126981" name="Picture 5"/>
            <p:cNvPicPr>
              <a:picLocks noChangeAspect="1" noChangeArrowheads="1"/>
            </p:cNvPicPr>
            <p:nvPr/>
          </p:nvPicPr>
          <p:blipFill>
            <a:blip r:embed="rId5" cstate="print"/>
            <a:srcRect/>
            <a:stretch>
              <a:fillRect/>
            </a:stretch>
          </p:blipFill>
          <p:spPr bwMode="auto">
            <a:xfrm>
              <a:off x="5181600" y="1371600"/>
              <a:ext cx="3381375" cy="1762125"/>
            </a:xfrm>
            <a:prstGeom prst="rect">
              <a:avLst/>
            </a:prstGeom>
            <a:noFill/>
            <a:ln w="9525">
              <a:noFill/>
              <a:miter lim="800000"/>
              <a:headEnd/>
              <a:tailEnd/>
            </a:ln>
          </p:spPr>
        </p:pic>
        <p:sp>
          <p:nvSpPr>
            <p:cNvPr id="9" name="Rectangle 8"/>
            <p:cNvSpPr/>
            <p:nvPr/>
          </p:nvSpPr>
          <p:spPr>
            <a:xfrm>
              <a:off x="7315200" y="3581400"/>
              <a:ext cx="762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5257800" y="2819400"/>
              <a:ext cx="2057400" cy="76200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7162800" y="1447800"/>
              <a:ext cx="914400" cy="213360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8167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979"/>
                                        </p:tgtEl>
                                        <p:attrNameLst>
                                          <p:attrName>style.visibility</p:attrName>
                                        </p:attrNameLst>
                                      </p:cBhvr>
                                      <p:to>
                                        <p:strVal val="visible"/>
                                      </p:to>
                                    </p:set>
                                    <p:animEffect transition="in" filter="blinds(horizontal)">
                                      <p:cBhvr>
                                        <p:cTn id="12" dur="500"/>
                                        <p:tgtEl>
                                          <p:spTgt spid="1269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018" y="1313830"/>
            <a:ext cx="9144000" cy="5094632"/>
          </a:xfrm>
          <a:prstGeom prst="rect">
            <a:avLst/>
          </a:prstGeom>
        </p:spPr>
      </p:pic>
      <p:sp>
        <p:nvSpPr>
          <p:cNvPr id="3" name="Rectangle 2"/>
          <p:cNvSpPr/>
          <p:nvPr/>
        </p:nvSpPr>
        <p:spPr>
          <a:xfrm>
            <a:off x="4352169" y="80208"/>
            <a:ext cx="7709843" cy="707886"/>
          </a:xfrm>
          <a:prstGeom prst="rect">
            <a:avLst/>
          </a:prstGeom>
        </p:spPr>
        <p:txBody>
          <a:bodyPr wrap="square">
            <a:spAutoFit/>
          </a:bodyPr>
          <a:lstStyle/>
          <a:p>
            <a:r>
              <a:rPr lang="en-US" sz="2000" dirty="0" err="1">
                <a:solidFill>
                  <a:schemeClr val="accent1"/>
                </a:solidFill>
              </a:rPr>
              <a:t>DrawNet</a:t>
            </a:r>
            <a:r>
              <a:rPr lang="en-US" sz="2000" dirty="0">
                <a:solidFill>
                  <a:schemeClr val="accent1"/>
                </a:solidFill>
              </a:rPr>
              <a:t>: (search: drawnet MIT) http://</a:t>
            </a:r>
            <a:r>
              <a:rPr lang="en-US" sz="2000" dirty="0" err="1">
                <a:solidFill>
                  <a:schemeClr val="accent1"/>
                </a:solidFill>
              </a:rPr>
              <a:t>people.csail.mit.edu</a:t>
            </a:r>
            <a:r>
              <a:rPr lang="en-US" sz="2000" dirty="0">
                <a:solidFill>
                  <a:schemeClr val="accent1"/>
                </a:solidFill>
              </a:rPr>
              <a:t>/</a:t>
            </a:r>
            <a:r>
              <a:rPr lang="en-US" sz="2000" dirty="0" err="1">
                <a:solidFill>
                  <a:schemeClr val="accent1"/>
                </a:solidFill>
              </a:rPr>
              <a:t>torralba</a:t>
            </a:r>
            <a:r>
              <a:rPr lang="en-US" sz="2000" dirty="0">
                <a:solidFill>
                  <a:schemeClr val="accent1"/>
                </a:solidFill>
              </a:rPr>
              <a:t>/research/</a:t>
            </a:r>
            <a:r>
              <a:rPr lang="en-US" sz="2000" dirty="0" err="1">
                <a:solidFill>
                  <a:schemeClr val="accent1"/>
                </a:solidFill>
              </a:rPr>
              <a:t>drawCNN</a:t>
            </a:r>
            <a:r>
              <a:rPr lang="en-US" sz="2000" dirty="0">
                <a:solidFill>
                  <a:schemeClr val="accent1"/>
                </a:solidFill>
              </a:rPr>
              <a:t>/</a:t>
            </a:r>
            <a:r>
              <a:rPr lang="en-US" sz="2000" dirty="0" err="1">
                <a:solidFill>
                  <a:schemeClr val="accent1"/>
                </a:solidFill>
              </a:rPr>
              <a:t>drawNet.html</a:t>
            </a:r>
            <a:endParaRPr lang="en-US" sz="2000" dirty="0">
              <a:solidFill>
                <a:schemeClr val="accent1"/>
              </a:solidFill>
            </a:endParaRPr>
          </a:p>
        </p:txBody>
      </p:sp>
      <p:sp>
        <p:nvSpPr>
          <p:cNvPr id="4" name="Slide Number Placeholder 3">
            <a:extLst>
              <a:ext uri="{FF2B5EF4-FFF2-40B4-BE49-F238E27FC236}">
                <a16:creationId xmlns:a16="http://schemas.microsoft.com/office/drawing/2014/main" id="{17CACCBC-6DC5-1243-A000-D52BE4D9E99C}"/>
              </a:ext>
            </a:extLst>
          </p:cNvPr>
          <p:cNvSpPr>
            <a:spLocks noGrp="1"/>
          </p:cNvSpPr>
          <p:nvPr>
            <p:ph type="sldNum" sz="quarter" idx="12"/>
          </p:nvPr>
        </p:nvSpPr>
        <p:spPr/>
        <p:txBody>
          <a:bodyPr/>
          <a:lstStyle/>
          <a:p>
            <a:fld id="{DB5C2FEB-E6EC-CD42-8C5A-1B2F41400849}" type="slidenum">
              <a:rPr lang="en-US" smtClean="0"/>
              <a:t>17</a:t>
            </a:fld>
            <a:endParaRPr lang="en-US"/>
          </a:p>
        </p:txBody>
      </p:sp>
      <p:sp>
        <p:nvSpPr>
          <p:cNvPr id="5" name="Rectangle 4">
            <a:extLst>
              <a:ext uri="{FF2B5EF4-FFF2-40B4-BE49-F238E27FC236}">
                <a16:creationId xmlns:a16="http://schemas.microsoft.com/office/drawing/2014/main" id="{543FA51A-D0BA-AD47-9FC5-5CCFB9BD4E88}"/>
              </a:ext>
            </a:extLst>
          </p:cNvPr>
          <p:cNvSpPr/>
          <p:nvPr/>
        </p:nvSpPr>
        <p:spPr>
          <a:xfrm>
            <a:off x="129988" y="235355"/>
            <a:ext cx="4222181" cy="523220"/>
          </a:xfrm>
          <a:prstGeom prst="rect">
            <a:avLst/>
          </a:prstGeom>
        </p:spPr>
        <p:txBody>
          <a:bodyPr wrap="none">
            <a:spAutoFit/>
          </a:bodyPr>
          <a:lstStyle/>
          <a:p>
            <a:r>
              <a:rPr lang="en-US" sz="2800" dirty="0"/>
              <a:t>Looking inside the network:</a:t>
            </a:r>
          </a:p>
        </p:txBody>
      </p:sp>
      <p:pic>
        <p:nvPicPr>
          <p:cNvPr id="6" name="Picture 2" descr="Laptop device icon, office appliances - for stock Laptop device icon, office appliances - for stock laptop icon stock illustrations">
            <a:extLst>
              <a:ext uri="{FF2B5EF4-FFF2-40B4-BE49-F238E27FC236}">
                <a16:creationId xmlns:a16="http://schemas.microsoft.com/office/drawing/2014/main" id="{F9665B61-A8C7-DB6D-6DE4-9CECE91A74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0753" y="930822"/>
            <a:ext cx="1461247" cy="146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533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698501"/>
            <a:ext cx="9144000" cy="5459543"/>
          </a:xfrm>
          <a:prstGeom prst="rect">
            <a:avLst/>
          </a:prstGeom>
        </p:spPr>
      </p:pic>
      <p:pic>
        <p:nvPicPr>
          <p:cNvPr id="3" name="Picture 2"/>
          <p:cNvPicPr>
            <a:picLocks noChangeAspect="1"/>
          </p:cNvPicPr>
          <p:nvPr/>
        </p:nvPicPr>
        <p:blipFill>
          <a:blip r:embed="rId4"/>
          <a:stretch>
            <a:fillRect/>
          </a:stretch>
        </p:blipFill>
        <p:spPr>
          <a:xfrm>
            <a:off x="7394971" y="3573913"/>
            <a:ext cx="3273029" cy="3284087"/>
          </a:xfrm>
          <a:prstGeom prst="rect">
            <a:avLst/>
          </a:prstGeom>
        </p:spPr>
      </p:pic>
      <p:sp>
        <p:nvSpPr>
          <p:cNvPr id="4" name="Slide Number Placeholder 3">
            <a:extLst>
              <a:ext uri="{FF2B5EF4-FFF2-40B4-BE49-F238E27FC236}">
                <a16:creationId xmlns:a16="http://schemas.microsoft.com/office/drawing/2014/main" id="{C81EF386-DD5C-BB42-B1C3-7EFF1039B8BA}"/>
              </a:ext>
            </a:extLst>
          </p:cNvPr>
          <p:cNvSpPr>
            <a:spLocks noGrp="1"/>
          </p:cNvSpPr>
          <p:nvPr>
            <p:ph type="sldNum" sz="quarter" idx="12"/>
          </p:nvPr>
        </p:nvSpPr>
        <p:spPr/>
        <p:txBody>
          <a:bodyPr/>
          <a:lstStyle/>
          <a:p>
            <a:fld id="{DB5C2FEB-E6EC-CD42-8C5A-1B2F41400849}" type="slidenum">
              <a:rPr lang="en-US" smtClean="0"/>
              <a:t>18</a:t>
            </a:fld>
            <a:endParaRPr lang="en-US"/>
          </a:p>
        </p:txBody>
      </p:sp>
      <p:pic>
        <p:nvPicPr>
          <p:cNvPr id="5" name="Picture 4">
            <a:extLst>
              <a:ext uri="{FF2B5EF4-FFF2-40B4-BE49-F238E27FC236}">
                <a16:creationId xmlns:a16="http://schemas.microsoft.com/office/drawing/2014/main" id="{F9D3307D-A4A2-4A85-BDBF-0E06A491C9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1290" t="37774" r="70615" b="48268"/>
          <a:stretch/>
        </p:blipFill>
        <p:spPr>
          <a:xfrm>
            <a:off x="734357" y="1017457"/>
            <a:ext cx="2483419" cy="2556456"/>
          </a:xfrm>
          <a:prstGeom prst="rect">
            <a:avLst/>
          </a:prstGeom>
        </p:spPr>
      </p:pic>
    </p:spTree>
    <p:extLst>
      <p:ext uri="{BB962C8B-B14F-4D97-AF65-F5344CB8AC3E}">
        <p14:creationId xmlns:p14="http://schemas.microsoft.com/office/powerpoint/2010/main" val="109967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Parameters of a model</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All the weights and biases (billions!)</a:t>
            </a:r>
          </a:p>
          <a:p>
            <a:r>
              <a:rPr lang="en-US" dirty="0"/>
              <a:t>Hyper-parameters (training) – learning rate, number of epochs, etc..</a:t>
            </a:r>
          </a:p>
          <a:p>
            <a:r>
              <a:rPr lang="en-US" dirty="0"/>
              <a:t>Hyper-parameters (testing) – any data pre-processing</a:t>
            </a:r>
          </a:p>
        </p:txBody>
      </p:sp>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3">
            <a:alphaModFix/>
          </a:blip>
          <a:stretch>
            <a:fillRect/>
          </a:stretch>
        </p:blipFill>
        <p:spPr>
          <a:xfrm>
            <a:off x="1034736" y="3811155"/>
            <a:ext cx="9081159" cy="2500745"/>
          </a:xfrm>
          <a:prstGeom prst="rect">
            <a:avLst/>
          </a:prstGeom>
          <a:noFill/>
          <a:ln>
            <a:noFill/>
          </a:ln>
        </p:spPr>
      </p:pic>
    </p:spTree>
    <p:extLst>
      <p:ext uri="{BB962C8B-B14F-4D97-AF65-F5344CB8AC3E}">
        <p14:creationId xmlns:p14="http://schemas.microsoft.com/office/powerpoint/2010/main" val="293103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27A6-746A-3D5F-99B8-9E60C508F339}"/>
              </a:ext>
            </a:extLst>
          </p:cNvPr>
          <p:cNvSpPr>
            <a:spLocks noGrp="1"/>
          </p:cNvSpPr>
          <p:nvPr>
            <p:ph type="title"/>
          </p:nvPr>
        </p:nvSpPr>
        <p:spPr/>
        <p:txBody>
          <a:bodyPr/>
          <a:lstStyle/>
          <a:p>
            <a:r>
              <a:rPr lang="en-US" dirty="0"/>
              <a:t>Structure of the class</a:t>
            </a:r>
          </a:p>
        </p:txBody>
      </p:sp>
      <p:sp>
        <p:nvSpPr>
          <p:cNvPr id="3" name="Content Placeholder 2">
            <a:extLst>
              <a:ext uri="{FF2B5EF4-FFF2-40B4-BE49-F238E27FC236}">
                <a16:creationId xmlns:a16="http://schemas.microsoft.com/office/drawing/2014/main" id="{C31AA83D-AA28-5966-3C91-7BBEF65B0BDA}"/>
              </a:ext>
            </a:extLst>
          </p:cNvPr>
          <p:cNvSpPr>
            <a:spLocks noGrp="1"/>
          </p:cNvSpPr>
          <p:nvPr>
            <p:ph idx="1"/>
          </p:nvPr>
        </p:nvSpPr>
        <p:spPr/>
        <p:txBody>
          <a:bodyPr/>
          <a:lstStyle/>
          <a:p>
            <a:r>
              <a:rPr lang="en-US" dirty="0"/>
              <a:t>Most days will be guest lecture (first hour) + activity (second half)</a:t>
            </a:r>
          </a:p>
          <a:p>
            <a:r>
              <a:rPr lang="en-US" dirty="0"/>
              <a:t>Guest lecture is likely to include assigned reading.</a:t>
            </a:r>
          </a:p>
          <a:p>
            <a:r>
              <a:rPr lang="en-US" dirty="0"/>
              <a:t>Grades will be based on:</a:t>
            </a:r>
          </a:p>
          <a:p>
            <a:pPr lvl="1"/>
            <a:r>
              <a:rPr lang="en-US" dirty="0"/>
              <a:t>Question/comments submitted about assigned reading before lecture via Google form.</a:t>
            </a:r>
          </a:p>
          <a:p>
            <a:pPr lvl="1"/>
            <a:r>
              <a:rPr lang="en-US" dirty="0"/>
              <a:t>3 small projects turned in as a blog post.</a:t>
            </a:r>
          </a:p>
          <a:p>
            <a:pPr lvl="1"/>
            <a:r>
              <a:rPr lang="en-US" dirty="0"/>
              <a:t>Final project to be presented as a poster session.</a:t>
            </a:r>
          </a:p>
          <a:p>
            <a:pPr lvl="1"/>
            <a:r>
              <a:rPr lang="en-US" dirty="0"/>
              <a:t>Short answer exam based on guest lectures.</a:t>
            </a:r>
          </a:p>
        </p:txBody>
      </p:sp>
    </p:spTree>
    <p:extLst>
      <p:ext uri="{BB962C8B-B14F-4D97-AF65-F5344CB8AC3E}">
        <p14:creationId xmlns:p14="http://schemas.microsoft.com/office/powerpoint/2010/main" val="2114835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Testing a model</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normAutofit lnSpcReduction="10000"/>
          </a:bodyPr>
          <a:lstStyle/>
          <a:p>
            <a:r>
              <a:rPr lang="en-US" dirty="0"/>
              <a:t>Goal of the model is to be effective on *unseen* data.</a:t>
            </a:r>
          </a:p>
          <a:p>
            <a:endParaRPr lang="en-US" dirty="0"/>
          </a:p>
          <a:p>
            <a:r>
              <a:rPr lang="en-US" dirty="0"/>
              <a:t>Machine learning datasets are broken up into training data, validation data and testing data.</a:t>
            </a:r>
          </a:p>
          <a:p>
            <a:endParaRPr lang="en-US" dirty="0"/>
          </a:p>
          <a:p>
            <a:r>
              <a:rPr lang="en-US" dirty="0"/>
              <a:t>In best research paradigm, testing data is only ever seen once – validation data is used to select hyperparameters</a:t>
            </a:r>
          </a:p>
          <a:p>
            <a:endParaRPr lang="en-US" dirty="0"/>
          </a:p>
          <a:p>
            <a:r>
              <a:rPr lang="en-US" dirty="0"/>
              <a:t>“Validity” of the machine learning model is how well it works on testing data.</a:t>
            </a:r>
          </a:p>
        </p:txBody>
      </p:sp>
    </p:spTree>
    <p:extLst>
      <p:ext uri="{BB962C8B-B14F-4D97-AF65-F5344CB8AC3E}">
        <p14:creationId xmlns:p14="http://schemas.microsoft.com/office/powerpoint/2010/main" val="4172277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7F8E-98ED-68C6-C09B-863C6E78D2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AF9D1A-467B-71D3-7BC7-E47952FB853B}"/>
              </a:ext>
            </a:extLst>
          </p:cNvPr>
          <p:cNvSpPr>
            <a:spLocks noGrp="1"/>
          </p:cNvSpPr>
          <p:nvPr>
            <p:ph idx="1"/>
          </p:nvPr>
        </p:nvSpPr>
        <p:spPr>
          <a:xfrm>
            <a:off x="838200" y="1825625"/>
            <a:ext cx="3630561" cy="4351338"/>
          </a:xfrm>
        </p:spPr>
        <p:txBody>
          <a:bodyPr/>
          <a:lstStyle/>
          <a:p>
            <a:r>
              <a:rPr lang="en-US" dirty="0" err="1"/>
              <a:t>Imagenet</a:t>
            </a:r>
            <a:endParaRPr lang="en-US" dirty="0"/>
          </a:p>
          <a:p>
            <a:pPr lvl="1"/>
            <a:r>
              <a:rPr lang="en-US" dirty="0"/>
              <a:t>14 million images</a:t>
            </a:r>
          </a:p>
          <a:p>
            <a:pPr lvl="1"/>
            <a:r>
              <a:rPr lang="en-US" dirty="0"/>
              <a:t>1000 classes</a:t>
            </a:r>
          </a:p>
          <a:p>
            <a:r>
              <a:rPr lang="en-US" dirty="0"/>
              <a:t>Now ~90% accuracy (top-5)</a:t>
            </a:r>
          </a:p>
        </p:txBody>
      </p:sp>
      <p:pic>
        <p:nvPicPr>
          <p:cNvPr id="11268" name="Picture 4" descr="ImageNet dataset images">
            <a:extLst>
              <a:ext uri="{FF2B5EF4-FFF2-40B4-BE49-F238E27FC236}">
                <a16:creationId xmlns:a16="http://schemas.microsoft.com/office/drawing/2014/main" id="{1D991588-91A2-A103-8F57-BE710AC46E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927" b="42675"/>
          <a:stretch/>
        </p:blipFill>
        <p:spPr bwMode="auto">
          <a:xfrm>
            <a:off x="4765963" y="0"/>
            <a:ext cx="7426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43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88F0-EAC7-D157-6DCA-8A167C66D5C3}"/>
              </a:ext>
            </a:extLst>
          </p:cNvPr>
          <p:cNvSpPr>
            <a:spLocks noGrp="1"/>
          </p:cNvSpPr>
          <p:nvPr>
            <p:ph type="title"/>
          </p:nvPr>
        </p:nvSpPr>
        <p:spPr/>
        <p:txBody>
          <a:bodyPr/>
          <a:lstStyle/>
          <a:p>
            <a:r>
              <a:rPr lang="en-US" dirty="0"/>
              <a:t>Fine-Tuning for Deep Learning</a:t>
            </a:r>
          </a:p>
        </p:txBody>
      </p:sp>
      <p:sp>
        <p:nvSpPr>
          <p:cNvPr id="3" name="Content Placeholder 2">
            <a:extLst>
              <a:ext uri="{FF2B5EF4-FFF2-40B4-BE49-F238E27FC236}">
                <a16:creationId xmlns:a16="http://schemas.microsoft.com/office/drawing/2014/main" id="{566FAF5F-78A7-E107-B62E-E9AC53E4DAAD}"/>
              </a:ext>
            </a:extLst>
          </p:cNvPr>
          <p:cNvSpPr>
            <a:spLocks noGrp="1"/>
          </p:cNvSpPr>
          <p:nvPr>
            <p:ph idx="1"/>
          </p:nvPr>
        </p:nvSpPr>
        <p:spPr>
          <a:xfrm>
            <a:off x="838200" y="1825625"/>
            <a:ext cx="4116185" cy="4351338"/>
          </a:xfrm>
        </p:spPr>
        <p:txBody>
          <a:bodyPr/>
          <a:lstStyle/>
          <a:p>
            <a:r>
              <a:rPr lang="en-US" dirty="0"/>
              <a:t>Start with </a:t>
            </a:r>
            <a:r>
              <a:rPr lang="en-US" dirty="0" err="1"/>
              <a:t>Imagenet</a:t>
            </a:r>
            <a:endParaRPr lang="en-US" dirty="0"/>
          </a:p>
          <a:p>
            <a:endParaRPr lang="en-US" dirty="0"/>
          </a:p>
          <a:p>
            <a:endParaRPr lang="en-US" dirty="0"/>
          </a:p>
          <a:p>
            <a:r>
              <a:rPr lang="en-US" dirty="0"/>
              <a:t>Update those parameters with your own images and labels.  Can often keep many of the weights the same, so much less training data is needed</a:t>
            </a:r>
          </a:p>
        </p:txBody>
      </p:sp>
      <p:pic>
        <p:nvPicPr>
          <p:cNvPr id="4" name="Google Shape;102;p13">
            <a:extLst>
              <a:ext uri="{FF2B5EF4-FFF2-40B4-BE49-F238E27FC236}">
                <a16:creationId xmlns:a16="http://schemas.microsoft.com/office/drawing/2014/main" id="{661B07B5-06C4-E505-0E2E-7B96AB322BB2}"/>
              </a:ext>
            </a:extLst>
          </p:cNvPr>
          <p:cNvPicPr preferRelativeResize="0"/>
          <p:nvPr/>
        </p:nvPicPr>
        <p:blipFill>
          <a:blip r:embed="rId2">
            <a:alphaModFix/>
          </a:blip>
          <a:stretch>
            <a:fillRect/>
          </a:stretch>
        </p:blipFill>
        <p:spPr>
          <a:xfrm>
            <a:off x="5220393" y="1500550"/>
            <a:ext cx="6971607" cy="1625036"/>
          </a:xfrm>
          <a:prstGeom prst="rect">
            <a:avLst/>
          </a:prstGeom>
          <a:noFill/>
          <a:ln>
            <a:noFill/>
          </a:ln>
        </p:spPr>
      </p:pic>
      <p:pic>
        <p:nvPicPr>
          <p:cNvPr id="5" name="Google Shape;102;p13">
            <a:extLst>
              <a:ext uri="{FF2B5EF4-FFF2-40B4-BE49-F238E27FC236}">
                <a16:creationId xmlns:a16="http://schemas.microsoft.com/office/drawing/2014/main" id="{EA09E47B-FEDA-5C22-72BA-FDBC6C73C145}"/>
              </a:ext>
            </a:extLst>
          </p:cNvPr>
          <p:cNvPicPr preferRelativeResize="0"/>
          <p:nvPr/>
        </p:nvPicPr>
        <p:blipFill>
          <a:blip r:embed="rId2">
            <a:alphaModFix/>
          </a:blip>
          <a:stretch>
            <a:fillRect/>
          </a:stretch>
        </p:blipFill>
        <p:spPr>
          <a:xfrm>
            <a:off x="5220392" y="3429000"/>
            <a:ext cx="6971607" cy="1625036"/>
          </a:xfrm>
          <a:prstGeom prst="rect">
            <a:avLst/>
          </a:prstGeom>
          <a:noFill/>
          <a:ln>
            <a:noFill/>
          </a:ln>
        </p:spPr>
      </p:pic>
      <p:pic>
        <p:nvPicPr>
          <p:cNvPr id="12290" name="Picture 2" descr="How to identify the type of malaria on a blood smear ...">
            <a:extLst>
              <a:ext uri="{FF2B5EF4-FFF2-40B4-BE49-F238E27FC236}">
                <a16:creationId xmlns:a16="http://schemas.microsoft.com/office/drawing/2014/main" id="{9970409B-6736-2A29-7159-89FDB1AAC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293" y="3004846"/>
            <a:ext cx="2313016" cy="2168453"/>
          </a:xfrm>
          <a:prstGeom prst="rect">
            <a:avLst/>
          </a:prstGeom>
          <a:noFill/>
          <a:scene3d>
            <a:camera prst="orthographicFront">
              <a:rot lat="0" lon="17699982" rev="0"/>
            </a:camera>
            <a:lightRig rig="threePt" dir="t"/>
          </a:scene3d>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01BFA65-32C6-2607-1999-59E0B359F951}"/>
              </a:ext>
            </a:extLst>
          </p:cNvPr>
          <p:cNvSpPr/>
          <p:nvPr/>
        </p:nvSpPr>
        <p:spPr>
          <a:xfrm>
            <a:off x="6096000" y="3369368"/>
            <a:ext cx="4344785" cy="174429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4739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5902FB-79DE-10CF-518F-2639CFADA780}"/>
              </a:ext>
            </a:extLst>
          </p:cNvPr>
          <p:cNvSpPr>
            <a:spLocks noGrp="1"/>
          </p:cNvSpPr>
          <p:nvPr>
            <p:ph type="title"/>
          </p:nvPr>
        </p:nvSpPr>
        <p:spPr/>
        <p:txBody>
          <a:bodyPr>
            <a:normAutofit fontScale="90000"/>
          </a:bodyPr>
          <a:lstStyle/>
          <a:p>
            <a:r>
              <a:rPr lang="en-US" dirty="0"/>
              <a:t>The “big” change in ML/AI recently is generative AI.  Generative Models are like GPT:</a:t>
            </a:r>
          </a:p>
        </p:txBody>
      </p:sp>
      <p:sp>
        <p:nvSpPr>
          <p:cNvPr id="3" name="Content Placeholder 2">
            <a:extLst>
              <a:ext uri="{FF2B5EF4-FFF2-40B4-BE49-F238E27FC236}">
                <a16:creationId xmlns:a16="http://schemas.microsoft.com/office/drawing/2014/main" id="{206DA00F-E9EC-2BAA-6A5F-96C43484B56A}"/>
              </a:ext>
            </a:extLst>
          </p:cNvPr>
          <p:cNvSpPr>
            <a:spLocks noGrp="1"/>
          </p:cNvSpPr>
          <p:nvPr>
            <p:ph idx="1"/>
          </p:nvPr>
        </p:nvSpPr>
        <p:spPr>
          <a:xfrm>
            <a:off x="838200" y="2278743"/>
            <a:ext cx="10515600" cy="3390220"/>
          </a:xfrm>
        </p:spPr>
        <p:txBody>
          <a:bodyPr>
            <a:normAutofit/>
          </a:bodyPr>
          <a:lstStyle/>
          <a:p>
            <a:pPr marL="0" indent="0" algn="ctr">
              <a:buNone/>
            </a:pPr>
            <a:r>
              <a:rPr lang="en-US" dirty="0"/>
              <a:t>“I woke up this morning feeling….”</a:t>
            </a:r>
          </a:p>
          <a:p>
            <a:pPr marL="0" indent="0" algn="ctr">
              <a:buNone/>
            </a:pPr>
            <a:endParaRPr lang="en-US" dirty="0"/>
          </a:p>
          <a:p>
            <a:pPr marL="0" indent="0" algn="ctr">
              <a:buNone/>
            </a:pPr>
            <a:r>
              <a:rPr lang="en-US" dirty="0"/>
              <a:t>“The sky was a beautiful shade of….”</a:t>
            </a:r>
          </a:p>
          <a:p>
            <a:pPr marL="0" indent="0" algn="ctr">
              <a:buNone/>
            </a:pPr>
            <a:endParaRPr lang="en-US" dirty="0"/>
          </a:p>
          <a:p>
            <a:pPr marL="0" indent="0" algn="ctr">
              <a:buNone/>
            </a:pPr>
            <a:r>
              <a:rPr lang="en-US" dirty="0"/>
              <a:t>“My favorite food is….”</a:t>
            </a:r>
          </a:p>
        </p:txBody>
      </p:sp>
    </p:spTree>
    <p:extLst>
      <p:ext uri="{BB962C8B-B14F-4D97-AF65-F5344CB8AC3E}">
        <p14:creationId xmlns:p14="http://schemas.microsoft.com/office/powerpoint/2010/main" val="2881109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spTree>
    <p:extLst>
      <p:ext uri="{BB962C8B-B14F-4D97-AF65-F5344CB8AC3E}">
        <p14:creationId xmlns:p14="http://schemas.microsoft.com/office/powerpoint/2010/main" val="580162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76" name="Straight Arrow Connector 75">
            <a:extLst>
              <a:ext uri="{FF2B5EF4-FFF2-40B4-BE49-F238E27FC236}">
                <a16:creationId xmlns:a16="http://schemas.microsoft.com/office/drawing/2014/main" id="{09DECEB1-8E95-1688-5D32-2F0671366587}"/>
              </a:ext>
            </a:extLst>
          </p:cNvPr>
          <p:cNvCxnSpPr>
            <a:stCxn id="14" idx="3"/>
          </p:cNvCxnSpPr>
          <p:nvPr/>
        </p:nvCxnSpPr>
        <p:spPr>
          <a:xfrm flipV="1">
            <a:off x="1606612" y="3077029"/>
            <a:ext cx="3937845" cy="333355"/>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D3DD36AF-4DAC-DDFA-1C3D-85E1289A0F8F}"/>
              </a:ext>
            </a:extLst>
          </p:cNvPr>
          <p:cNvSpPr txBox="1"/>
          <p:nvPr/>
        </p:nvSpPr>
        <p:spPr>
          <a:xfrm>
            <a:off x="5544457" y="2885816"/>
            <a:ext cx="5989781" cy="369332"/>
          </a:xfrm>
          <a:prstGeom prst="rect">
            <a:avLst/>
          </a:prstGeom>
          <a:noFill/>
        </p:spPr>
        <p:txBody>
          <a:bodyPr wrap="none" rtlCol="0">
            <a:spAutoFit/>
          </a:bodyPr>
          <a:lstStyle/>
          <a:p>
            <a:r>
              <a:rPr lang="en-US" dirty="0"/>
              <a:t>A small numerical representation of the input called a “token”</a:t>
            </a:r>
          </a:p>
        </p:txBody>
      </p:sp>
    </p:spTree>
    <p:extLst>
      <p:ext uri="{BB962C8B-B14F-4D97-AF65-F5344CB8AC3E}">
        <p14:creationId xmlns:p14="http://schemas.microsoft.com/office/powerpoint/2010/main" val="3089627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2" name="Straight Arrow Connector 1">
            <a:extLst>
              <a:ext uri="{FF2B5EF4-FFF2-40B4-BE49-F238E27FC236}">
                <a16:creationId xmlns:a16="http://schemas.microsoft.com/office/drawing/2014/main" id="{E1EECBBE-EDB2-3D7D-EF53-1BEC4F4198AE}"/>
              </a:ext>
            </a:extLst>
          </p:cNvPr>
          <p:cNvCxnSpPr>
            <a:cxnSpLocks/>
            <a:stCxn id="16" idx="3"/>
          </p:cNvCxnSpPr>
          <p:nvPr/>
        </p:nvCxnSpPr>
        <p:spPr>
          <a:xfrm>
            <a:off x="1774878" y="2973432"/>
            <a:ext cx="2564893"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561AD95-39C1-3D0E-B54A-79EFC351BF4A}"/>
              </a:ext>
            </a:extLst>
          </p:cNvPr>
          <p:cNvSpPr txBox="1"/>
          <p:nvPr/>
        </p:nvSpPr>
        <p:spPr>
          <a:xfrm>
            <a:off x="4339771" y="2788765"/>
            <a:ext cx="5754909" cy="369332"/>
          </a:xfrm>
          <a:prstGeom prst="rect">
            <a:avLst/>
          </a:prstGeom>
          <a:noFill/>
        </p:spPr>
        <p:txBody>
          <a:bodyPr wrap="none" rtlCol="0">
            <a:spAutoFit/>
          </a:bodyPr>
          <a:lstStyle/>
          <a:p>
            <a:r>
              <a:rPr lang="en-US" dirty="0"/>
              <a:t>A model that’s trained to predict: What’s a likely next word?</a:t>
            </a:r>
          </a:p>
        </p:txBody>
      </p:sp>
    </p:spTree>
    <p:extLst>
      <p:ext uri="{BB962C8B-B14F-4D97-AF65-F5344CB8AC3E}">
        <p14:creationId xmlns:p14="http://schemas.microsoft.com/office/powerpoint/2010/main" val="2643392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2" name="Straight Arrow Connector 1">
            <a:extLst>
              <a:ext uri="{FF2B5EF4-FFF2-40B4-BE49-F238E27FC236}">
                <a16:creationId xmlns:a16="http://schemas.microsoft.com/office/drawing/2014/main" id="{E1EECBBE-EDB2-3D7D-EF53-1BEC4F4198AE}"/>
              </a:ext>
            </a:extLst>
          </p:cNvPr>
          <p:cNvCxnSpPr>
            <a:cxnSpLocks/>
            <a:stCxn id="16" idx="3"/>
          </p:cNvCxnSpPr>
          <p:nvPr/>
        </p:nvCxnSpPr>
        <p:spPr>
          <a:xfrm>
            <a:off x="1774878" y="2973432"/>
            <a:ext cx="2564893"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561AD95-39C1-3D0E-B54A-79EFC351BF4A}"/>
              </a:ext>
            </a:extLst>
          </p:cNvPr>
          <p:cNvSpPr txBox="1"/>
          <p:nvPr/>
        </p:nvSpPr>
        <p:spPr>
          <a:xfrm>
            <a:off x="4339771" y="2788765"/>
            <a:ext cx="6183085" cy="1200329"/>
          </a:xfrm>
          <a:prstGeom prst="rect">
            <a:avLst/>
          </a:prstGeom>
          <a:noFill/>
        </p:spPr>
        <p:txBody>
          <a:bodyPr wrap="square" rtlCol="0">
            <a:spAutoFit/>
          </a:bodyPr>
          <a:lstStyle/>
          <a:p>
            <a:r>
              <a:rPr lang="en-US" dirty="0"/>
              <a:t>A model that’s trained to predict: What’s a likely next word?</a:t>
            </a:r>
          </a:p>
          <a:p>
            <a:endParaRPr lang="en-US" dirty="0"/>
          </a:p>
          <a:p>
            <a:r>
              <a:rPr lang="en-US" dirty="0"/>
              <a:t>Trained on what? Every book, newspaper article, tweet, Wikipedia article, Reddit post, etc.</a:t>
            </a:r>
          </a:p>
        </p:txBody>
      </p:sp>
    </p:spTree>
    <p:extLst>
      <p:ext uri="{BB962C8B-B14F-4D97-AF65-F5344CB8AC3E}">
        <p14:creationId xmlns:p14="http://schemas.microsoft.com/office/powerpoint/2010/main" val="2649092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spTree>
    <p:extLst>
      <p:ext uri="{BB962C8B-B14F-4D97-AF65-F5344CB8AC3E}">
        <p14:creationId xmlns:p14="http://schemas.microsoft.com/office/powerpoint/2010/main" val="2463855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371038" y="1980136"/>
            <a:ext cx="752643" cy="338554"/>
          </a:xfrm>
          <a:prstGeom prst="rect">
            <a:avLst/>
          </a:prstGeom>
          <a:noFill/>
        </p:spPr>
        <p:txBody>
          <a:bodyPr wrap="none" rtlCol="0">
            <a:spAutoFit/>
          </a:bodyPr>
          <a:lstStyle/>
          <a:p>
            <a:pPr algn="ctr"/>
            <a:r>
              <a:rPr lang="en-US" sz="1600" b="0" dirty="0">
                <a:latin typeface="CMU Bright Oblique"/>
                <a:cs typeface="CMU Bright Oblique"/>
              </a:rPr>
              <a:t>“tired”</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771787" y="1977148"/>
            <a:ext cx="787588" cy="338554"/>
          </a:xfrm>
          <a:prstGeom prst="rect">
            <a:avLst/>
          </a:prstGeom>
          <a:noFill/>
        </p:spPr>
        <p:txBody>
          <a:bodyPr wrap="none" rtlCol="0">
            <a:spAutoFit/>
          </a:bodyPr>
          <a:lstStyle/>
          <a:p>
            <a:pPr algn="ctr"/>
            <a:r>
              <a:rPr lang="en-US" sz="1600" b="0" dirty="0">
                <a:latin typeface="CMU Bright Oblique"/>
                <a:cs typeface="CMU Bright Oblique"/>
              </a:rPr>
              <a:t>“went”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961036" y="4290346"/>
            <a:ext cx="40908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940264" y="1973949"/>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H="1" flipV="1">
            <a:off x="4211396" y="2312503"/>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841554" y="4328609"/>
            <a:ext cx="75264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“tired”</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490737" y="1970768"/>
            <a:ext cx="409086" cy="338554"/>
          </a:xfrm>
          <a:prstGeom prst="rect">
            <a:avLst/>
          </a:prstGeom>
          <a:noFill/>
        </p:spPr>
        <p:txBody>
          <a:bodyPr wrap="none" rtlCol="0">
            <a:spAutoFit/>
          </a:bodyPr>
          <a:lstStyle/>
          <a:p>
            <a:pPr algn="ctr"/>
            <a:r>
              <a:rPr lang="en-US" sz="1600" b="0" dirty="0">
                <a:latin typeface="CMU Bright Oblique"/>
                <a:cs typeface="CMU Bright Oblique"/>
              </a:rPr>
              <a:t>“I”</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H="1" flipV="1">
            <a:off x="5695280" y="2309322"/>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430625" y="4325428"/>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372184" y="1978848"/>
            <a:ext cx="533737" cy="338554"/>
          </a:xfrm>
          <a:prstGeom prst="rect">
            <a:avLst/>
          </a:prstGeom>
          <a:noFill/>
        </p:spPr>
        <p:txBody>
          <a:bodyPr wrap="none" rtlCol="0">
            <a:spAutoFit/>
          </a:bodyPr>
          <a:lstStyle/>
          <a:p>
            <a:pPr algn="ctr"/>
            <a:r>
              <a:rPr lang="en-US" sz="1600" b="0" dirty="0">
                <a:latin typeface="CMU Bright Oblique"/>
                <a:cs typeface="CMU Bright Oblique"/>
              </a:rPr>
              <a:t>“to”</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245258" y="4292046"/>
            <a:ext cx="787588"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went</a:t>
            </a:r>
            <a:r>
              <a:rPr lang="en-US" sz="1600" b="0" dirty="0">
                <a:solidFill>
                  <a:srgbClr val="521B93"/>
                </a:solidFill>
                <a:latin typeface="CMU Bright Oblique"/>
                <a:cs typeface="CMU Bright Oblique"/>
              </a:rPr>
              <a:t>”</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687459" y="1970768"/>
            <a:ext cx="792333" cy="338554"/>
          </a:xfrm>
          <a:prstGeom prst="rect">
            <a:avLst/>
          </a:prstGeom>
          <a:noFill/>
        </p:spPr>
        <p:txBody>
          <a:bodyPr wrap="none" rtlCol="0">
            <a:spAutoFit/>
          </a:bodyPr>
          <a:lstStyle/>
          <a:p>
            <a:pPr algn="ctr"/>
            <a:r>
              <a:rPr lang="en-US" sz="1600" b="0" dirty="0">
                <a:latin typeface="CMU Bright Oblique"/>
                <a:cs typeface="CMU Bright Oblique"/>
              </a:rPr>
              <a:t>“sleep”</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816755" y="4283966"/>
            <a:ext cx="53373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to</a:t>
            </a:r>
            <a:r>
              <a:rPr lang="en-US" sz="1600" b="0" dirty="0">
                <a:solidFill>
                  <a:srgbClr val="521B93"/>
                </a:solidFill>
                <a:latin typeface="CMU Bright Oblique"/>
                <a:cs typeface="CMU Bright Oblique"/>
              </a:rPr>
              <a:t>”</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217459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P spid="12" grpId="0"/>
      <p:bldP spid="13" grpId="0"/>
      <p:bldP spid="14" grpId="0"/>
      <p:bldP spid="15" grpId="0"/>
      <p:bldP spid="16" grpId="0" animBg="1"/>
      <p:bldP spid="18" grpId="0" animBg="1"/>
      <p:bldP spid="20" grpId="0" animBg="1"/>
      <p:bldP spid="21" grpId="0"/>
      <p:bldP spid="22" grpId="0"/>
      <p:bldP spid="23" grpId="0" animBg="1"/>
      <p:bldP spid="27" grpId="0"/>
      <p:bldP spid="31" grpId="0"/>
      <p:bldP spid="32" grpId="0"/>
      <p:bldP spid="33" grpId="0" animBg="1"/>
      <p:bldP spid="35" grpId="0"/>
      <p:bldP spid="37" grpId="0"/>
      <p:bldP spid="38" grpId="0"/>
      <p:bldP spid="39" grpId="0" animBg="1"/>
      <p:bldP spid="42" grpId="0"/>
      <p:bldP spid="43" grpId="0" animBg="1"/>
      <p:bldP spid="45" grpId="0"/>
      <p:bldP spid="46" grpId="0"/>
      <p:bldP spid="47" grpId="0" animBg="1"/>
      <p:bldP spid="50" grpId="0"/>
      <p:bldP spid="51" grpId="0"/>
      <p:bldP spid="53" grpId="0"/>
      <p:bldP spid="54" grpId="0" animBg="1"/>
      <p:bldP spid="55" grpId="0"/>
      <p:bldP spid="56" grpId="0"/>
      <p:bldP spid="57" grpId="0" animBg="1"/>
      <p:bldP spid="61" grpId="0"/>
      <p:bldP spid="63" grpId="0"/>
      <p:bldP spid="64" grpId="0" animBg="1"/>
      <p:bldP spid="65" grpId="0"/>
      <p:bldP spid="66" grpId="0"/>
      <p:bldP spid="70" grpId="0"/>
      <p:bldP spid="72" grpId="0"/>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6F0A-CBF7-7912-AE12-622A8777B074}"/>
              </a:ext>
            </a:extLst>
          </p:cNvPr>
          <p:cNvSpPr>
            <a:spLocks noGrp="1"/>
          </p:cNvSpPr>
          <p:nvPr>
            <p:ph type="title"/>
          </p:nvPr>
        </p:nvSpPr>
        <p:spPr/>
        <p:txBody>
          <a:bodyPr/>
          <a:lstStyle/>
          <a:p>
            <a:r>
              <a:rPr lang="en-US" dirty="0"/>
              <a:t>Rest of Today:	</a:t>
            </a:r>
          </a:p>
        </p:txBody>
      </p:sp>
      <p:sp>
        <p:nvSpPr>
          <p:cNvPr id="3" name="Content Placeholder 2">
            <a:extLst>
              <a:ext uri="{FF2B5EF4-FFF2-40B4-BE49-F238E27FC236}">
                <a16:creationId xmlns:a16="http://schemas.microsoft.com/office/drawing/2014/main" id="{402E33A0-0E0A-5282-1DC4-7E215F19AAA6}"/>
              </a:ext>
            </a:extLst>
          </p:cNvPr>
          <p:cNvSpPr>
            <a:spLocks noGrp="1"/>
          </p:cNvSpPr>
          <p:nvPr>
            <p:ph idx="1"/>
          </p:nvPr>
        </p:nvSpPr>
        <p:spPr/>
        <p:txBody>
          <a:bodyPr>
            <a:normAutofit/>
          </a:bodyPr>
          <a:lstStyle/>
          <a:p>
            <a:r>
              <a:rPr lang="en-US" sz="4000" dirty="0"/>
              <a:t>My perspective on AI/Machine Learning</a:t>
            </a:r>
          </a:p>
          <a:p>
            <a:r>
              <a:rPr lang="en-US" sz="4000" dirty="0"/>
              <a:t>Overview AI/ML/Deep Learning/Reinforcement Learning</a:t>
            </a:r>
          </a:p>
          <a:p>
            <a:r>
              <a:rPr lang="en-US" sz="4000" dirty="0"/>
              <a:t>Neural Networks and what makes Deep Learning Deep</a:t>
            </a:r>
          </a:p>
          <a:p>
            <a:r>
              <a:rPr lang="en-US" sz="4000" dirty="0"/>
              <a:t>Hint at what is “Trustworthy AI”</a:t>
            </a:r>
          </a:p>
        </p:txBody>
      </p:sp>
    </p:spTree>
    <p:extLst>
      <p:ext uri="{BB962C8B-B14F-4D97-AF65-F5344CB8AC3E}">
        <p14:creationId xmlns:p14="http://schemas.microsoft.com/office/powerpoint/2010/main" val="445489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476227" y="1980136"/>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925419" y="1977148"/>
            <a:ext cx="480324" cy="338554"/>
          </a:xfrm>
          <a:prstGeom prst="rect">
            <a:avLst/>
          </a:prstGeom>
          <a:noFill/>
        </p:spPr>
        <p:txBody>
          <a:bodyPr wrap="none" rtlCol="0">
            <a:spAutoFit/>
          </a:bodyPr>
          <a:lstStyle/>
          <a:p>
            <a:pPr algn="ctr"/>
            <a:r>
              <a:rPr lang="en-US" sz="1600" b="0" dirty="0">
                <a:latin typeface="CMU Bright Oblique"/>
                <a:cs typeface="CMU Bright Oblique"/>
              </a:rPr>
              <a:t>“it”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645310" y="4290346"/>
            <a:ext cx="1040541"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because</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740434" y="1973949"/>
            <a:ext cx="941925" cy="338554"/>
          </a:xfrm>
          <a:prstGeom prst="rect">
            <a:avLst/>
          </a:prstGeom>
          <a:noFill/>
        </p:spPr>
        <p:txBody>
          <a:bodyPr wrap="none" rtlCol="0">
            <a:spAutoFit/>
          </a:bodyPr>
          <a:lstStyle/>
          <a:p>
            <a:pPr algn="ctr"/>
            <a:r>
              <a:rPr lang="en-US" sz="1600" b="0" dirty="0">
                <a:latin typeface="CMU Bright Oblique"/>
                <a:cs typeface="CMU Bright Oblique"/>
              </a:rPr>
              <a:t>“excited”</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H="1" flipV="1">
            <a:off x="4211397" y="2312503"/>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946742" y="4328609"/>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175011" y="1970768"/>
            <a:ext cx="1040541" cy="338554"/>
          </a:xfrm>
          <a:prstGeom prst="rect">
            <a:avLst/>
          </a:prstGeom>
          <a:noFill/>
        </p:spPr>
        <p:txBody>
          <a:bodyPr wrap="none" rtlCol="0">
            <a:spAutoFit/>
          </a:bodyPr>
          <a:lstStyle/>
          <a:p>
            <a:pPr algn="ctr"/>
            <a:r>
              <a:rPr lang="en-US" sz="1600" b="0" dirty="0">
                <a:latin typeface="CMU Bright Oblique"/>
                <a:cs typeface="CMU Bright Oblique"/>
              </a:rPr>
              <a:t>“because”</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V="1">
            <a:off x="5695282" y="230932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230796" y="4325428"/>
            <a:ext cx="94192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“excited”</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396839" y="1978848"/>
            <a:ext cx="484428" cy="338554"/>
          </a:xfrm>
          <a:prstGeom prst="rect">
            <a:avLst/>
          </a:prstGeom>
          <a:noFill/>
        </p:spPr>
        <p:txBody>
          <a:bodyPr wrap="none" rtlCol="0">
            <a:spAutoFit/>
          </a:bodyPr>
          <a:lstStyle/>
          <a:p>
            <a:pPr algn="ctr"/>
            <a:r>
              <a:rPr lang="en-US" sz="1600" b="0" dirty="0">
                <a:latin typeface="CMU Bright Oblique"/>
                <a:cs typeface="CMU Bright Oblique"/>
              </a:rPr>
              <a:t>“is”</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398890" y="4292046"/>
            <a:ext cx="48032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it</a:t>
            </a:r>
            <a:r>
              <a:rPr lang="en-US" sz="1600" b="0" dirty="0">
                <a:solidFill>
                  <a:srgbClr val="521B93"/>
                </a:solidFill>
                <a:latin typeface="CMU Bright Oblique"/>
                <a:cs typeface="CMU Bright Oblique"/>
              </a:rPr>
              <a:t>”</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381355" y="1970768"/>
            <a:ext cx="1404552" cy="338554"/>
          </a:xfrm>
          <a:prstGeom prst="rect">
            <a:avLst/>
          </a:prstGeom>
          <a:noFill/>
        </p:spPr>
        <p:txBody>
          <a:bodyPr wrap="none" rtlCol="0">
            <a:spAutoFit/>
          </a:bodyPr>
          <a:lstStyle/>
          <a:p>
            <a:pPr algn="ctr"/>
            <a:r>
              <a:rPr lang="en-US" sz="1600" b="0" dirty="0">
                <a:latin typeface="CMU Bright Oblique"/>
                <a:cs typeface="CMU Bright Oblique"/>
              </a:rPr>
              <a:t>“thanksgiving”</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841410" y="4283966"/>
            <a:ext cx="484428"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is</a:t>
            </a:r>
            <a:r>
              <a:rPr lang="en-US" sz="1600" b="0" dirty="0">
                <a:solidFill>
                  <a:srgbClr val="521B93"/>
                </a:solidFill>
                <a:latin typeface="CMU Bright Oblique"/>
                <a:cs typeface="CMU Bright Oblique"/>
              </a:rPr>
              <a:t>”</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2319164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476227" y="1980136"/>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857228" y="1977148"/>
            <a:ext cx="616707" cy="338554"/>
          </a:xfrm>
          <a:prstGeom prst="rect">
            <a:avLst/>
          </a:prstGeom>
          <a:noFill/>
        </p:spPr>
        <p:txBody>
          <a:bodyPr wrap="none" rtlCol="0">
            <a:spAutoFit/>
          </a:bodyPr>
          <a:lstStyle/>
          <a:p>
            <a:pPr algn="ctr"/>
            <a:r>
              <a:rPr lang="en-US" sz="1600" b="0" dirty="0">
                <a:latin typeface="CMU Bright Oblique"/>
                <a:cs typeface="CMU Bright Oblique"/>
              </a:rPr>
              <a:t>“</a:t>
            </a:r>
            <a:r>
              <a:rPr lang="en-US" sz="1600" dirty="0">
                <a:latin typeface="CMU Bright Oblique"/>
                <a:cs typeface="CMU Bright Oblique"/>
              </a:rPr>
              <a:t>my</a:t>
            </a:r>
            <a:r>
              <a:rPr lang="en-US" sz="1600" b="0" dirty="0">
                <a:latin typeface="CMU Bright Oblique"/>
                <a:cs typeface="CMU Bright Oblique"/>
              </a:rPr>
              <a: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645310" y="4290346"/>
            <a:ext cx="1040541"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because</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543074" y="1973949"/>
            <a:ext cx="1336649" cy="338554"/>
          </a:xfrm>
          <a:prstGeom prst="rect">
            <a:avLst/>
          </a:prstGeom>
          <a:noFill/>
        </p:spPr>
        <p:txBody>
          <a:bodyPr wrap="none" rtlCol="0">
            <a:spAutoFit/>
          </a:bodyPr>
          <a:lstStyle/>
          <a:p>
            <a:pPr algn="ctr"/>
            <a:r>
              <a:rPr lang="en-US" sz="1600" b="0" dirty="0">
                <a:latin typeface="CMU Bright Oblique"/>
                <a:cs typeface="CMU Bright Oblique"/>
              </a:rPr>
              <a:t>“unprepared”</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V="1">
            <a:off x="4211398" y="2312503"/>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946742" y="4328609"/>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175011" y="1970768"/>
            <a:ext cx="1040541" cy="338554"/>
          </a:xfrm>
          <a:prstGeom prst="rect">
            <a:avLst/>
          </a:prstGeom>
          <a:noFill/>
        </p:spPr>
        <p:txBody>
          <a:bodyPr wrap="none" rtlCol="0">
            <a:spAutoFit/>
          </a:bodyPr>
          <a:lstStyle/>
          <a:p>
            <a:pPr algn="ctr"/>
            <a:r>
              <a:rPr lang="en-US" sz="1600" b="0" dirty="0">
                <a:latin typeface="CMU Bright Oblique"/>
                <a:cs typeface="CMU Bright Oblique"/>
              </a:rPr>
              <a:t>“because”</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V="1">
            <a:off x="5695282" y="230932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033436" y="4325428"/>
            <a:ext cx="1336649"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“unprepared”</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230866" y="1978848"/>
            <a:ext cx="816377" cy="338554"/>
          </a:xfrm>
          <a:prstGeom prst="rect">
            <a:avLst/>
          </a:prstGeom>
          <a:noFill/>
        </p:spPr>
        <p:txBody>
          <a:bodyPr wrap="none" rtlCol="0">
            <a:spAutoFit/>
          </a:bodyPr>
          <a:lstStyle/>
          <a:p>
            <a:pPr algn="ctr"/>
            <a:r>
              <a:rPr lang="en-US" sz="1600" b="0" dirty="0">
                <a:latin typeface="CMU Bright Oblique"/>
                <a:cs typeface="CMU Bright Oblique"/>
              </a:rPr>
              <a:t>“</a:t>
            </a:r>
            <a:r>
              <a:rPr lang="en-US" sz="1600" dirty="0">
                <a:latin typeface="CMU Bright Oblique"/>
                <a:cs typeface="CMU Bright Oblique"/>
              </a:rPr>
              <a:t>slides</a:t>
            </a:r>
            <a:r>
              <a:rPr lang="en-US" sz="1600" b="0" dirty="0">
                <a:latin typeface="CMU Bright Oblique"/>
                <a:cs typeface="CMU Bright Oblique"/>
              </a:rPr>
              <a:t>”</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330699" y="4292046"/>
            <a:ext cx="61670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“my”</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577208" y="1970768"/>
            <a:ext cx="1012842" cy="338554"/>
          </a:xfrm>
          <a:prstGeom prst="rect">
            <a:avLst/>
          </a:prstGeom>
          <a:noFill/>
        </p:spPr>
        <p:txBody>
          <a:bodyPr wrap="none" rtlCol="0">
            <a:spAutoFit/>
          </a:bodyPr>
          <a:lstStyle/>
          <a:p>
            <a:pPr algn="ctr"/>
            <a:r>
              <a:rPr lang="en-US" sz="1600" b="0" dirty="0">
                <a:latin typeface="CMU Bright Oblique"/>
                <a:cs typeface="CMU Bright Oblique"/>
              </a:rPr>
              <a:t>“weren’t”</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4"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675437" y="4283966"/>
            <a:ext cx="81637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“slides”</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3730562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795D-472B-C8C6-1674-75F109834BF0}"/>
              </a:ext>
            </a:extLst>
          </p:cNvPr>
          <p:cNvSpPr>
            <a:spLocks noGrp="1"/>
          </p:cNvSpPr>
          <p:nvPr>
            <p:ph type="title"/>
          </p:nvPr>
        </p:nvSpPr>
        <p:spPr/>
        <p:txBody>
          <a:bodyPr/>
          <a:lstStyle/>
          <a:p>
            <a:r>
              <a:rPr lang="en-US" dirty="0" err="1"/>
              <a:t>ChatGPT</a:t>
            </a:r>
            <a:endParaRPr lang="en-US" dirty="0"/>
          </a:p>
        </p:txBody>
      </p:sp>
      <p:sp>
        <p:nvSpPr>
          <p:cNvPr id="3" name="Content Placeholder 2">
            <a:extLst>
              <a:ext uri="{FF2B5EF4-FFF2-40B4-BE49-F238E27FC236}">
                <a16:creationId xmlns:a16="http://schemas.microsoft.com/office/drawing/2014/main" id="{501E9F60-52CF-282C-DF4C-A27A21D895C3}"/>
              </a:ext>
            </a:extLst>
          </p:cNvPr>
          <p:cNvSpPr>
            <a:spLocks noGrp="1"/>
          </p:cNvSpPr>
          <p:nvPr>
            <p:ph idx="1"/>
          </p:nvPr>
        </p:nvSpPr>
        <p:spPr>
          <a:xfrm>
            <a:off x="838200" y="1452282"/>
            <a:ext cx="10515600" cy="4724681"/>
          </a:xfrm>
        </p:spPr>
        <p:txBody>
          <a:bodyPr>
            <a:normAutofit fontScale="92500" lnSpcReduction="20000"/>
          </a:bodyPr>
          <a:lstStyle/>
          <a:p>
            <a:r>
              <a:rPr lang="en-US" dirty="0">
                <a:latin typeface="+mj-lt"/>
              </a:rPr>
              <a:t>Modern tools put a lot of infrastructure around this “next word prediction”</a:t>
            </a:r>
          </a:p>
          <a:p>
            <a:endParaRPr lang="en-US" dirty="0">
              <a:latin typeface="+mj-lt"/>
            </a:endParaRPr>
          </a:p>
          <a:p>
            <a:r>
              <a:rPr lang="en-US" dirty="0">
                <a:latin typeface="+mj-lt"/>
              </a:rPr>
              <a:t>But the general idea holds – take all of the text that humans have ever created, and learn the probability of words and phrases occurring with each other.</a:t>
            </a:r>
          </a:p>
          <a:p>
            <a:endParaRPr lang="en-US" dirty="0">
              <a:latin typeface="+mj-lt"/>
            </a:endParaRPr>
          </a:p>
          <a:p>
            <a:r>
              <a:rPr lang="en-US" dirty="0">
                <a:latin typeface="+mj-lt"/>
              </a:rPr>
              <a:t>Given a new input, predict (based on the probabilities you’ve learned) what the most likely next phrase/response is.</a:t>
            </a:r>
          </a:p>
          <a:p>
            <a:endParaRPr lang="en-US" dirty="0">
              <a:latin typeface="+mj-lt"/>
            </a:endParaRPr>
          </a:p>
          <a:p>
            <a:r>
              <a:rPr lang="en-US" dirty="0">
                <a:latin typeface="+mj-lt"/>
              </a:rPr>
              <a:t>Improved by Reinforcement Learning: Make the prediction and then let a human provide feedback on how good it is. Helps to learn ”better” answers, but *implemented* as predict the next word better, and sometimes “check to see if the answer is problematic and restart”.</a:t>
            </a:r>
          </a:p>
        </p:txBody>
      </p:sp>
    </p:spTree>
    <p:extLst>
      <p:ext uri="{BB962C8B-B14F-4D97-AF65-F5344CB8AC3E}">
        <p14:creationId xmlns:p14="http://schemas.microsoft.com/office/powerpoint/2010/main" val="8380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3C19-D5DB-4461-C609-152F338FF07E}"/>
              </a:ext>
            </a:extLst>
          </p:cNvPr>
          <p:cNvSpPr>
            <a:spLocks noGrp="1"/>
          </p:cNvSpPr>
          <p:nvPr>
            <p:ph type="title"/>
          </p:nvPr>
        </p:nvSpPr>
        <p:spPr/>
        <p:txBody>
          <a:bodyPr/>
          <a:lstStyle/>
          <a:p>
            <a:r>
              <a:rPr lang="en-US" dirty="0"/>
              <a:t>20 Questions</a:t>
            </a:r>
          </a:p>
        </p:txBody>
      </p:sp>
      <p:pic>
        <p:nvPicPr>
          <p:cNvPr id="1026" name="Picture 2" descr="Laptop device icon, office appliances - for stock Laptop device icon, office appliances - for stock laptop icon stock illustrations">
            <a:extLst>
              <a:ext uri="{FF2B5EF4-FFF2-40B4-BE49-F238E27FC236}">
                <a16:creationId xmlns:a16="http://schemas.microsoft.com/office/drawing/2014/main" id="{2396FE11-FAF3-29D3-5BBB-4802CEFB8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0" y="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220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B8824-6FCC-B8BE-1DDB-303A73F3AD3D}"/>
              </a:ext>
            </a:extLst>
          </p:cNvPr>
          <p:cNvSpPr>
            <a:spLocks noGrp="1"/>
          </p:cNvSpPr>
          <p:nvPr>
            <p:ph type="title"/>
          </p:nvPr>
        </p:nvSpPr>
        <p:spPr>
          <a:xfrm>
            <a:off x="138954" y="96184"/>
            <a:ext cx="2617694" cy="1325563"/>
          </a:xfrm>
        </p:spPr>
        <p:txBody>
          <a:bodyPr/>
          <a:lstStyle/>
          <a:p>
            <a:r>
              <a:rPr lang="en-US" dirty="0"/>
              <a:t>Canned 20 questions:</a:t>
            </a:r>
          </a:p>
        </p:txBody>
      </p:sp>
      <p:pic>
        <p:nvPicPr>
          <p:cNvPr id="6" name="Content Placeholder 5" descr="A screenshot of a chat&#10;&#10;AI-generated content may be incorrect.">
            <a:extLst>
              <a:ext uri="{FF2B5EF4-FFF2-40B4-BE49-F238E27FC236}">
                <a16:creationId xmlns:a16="http://schemas.microsoft.com/office/drawing/2014/main" id="{401178DD-1FF5-2A47-53B6-5BCFB747E7D6}"/>
              </a:ext>
            </a:extLst>
          </p:cNvPr>
          <p:cNvPicPr>
            <a:picLocks noGrp="1" noChangeAspect="1"/>
          </p:cNvPicPr>
          <p:nvPr>
            <p:ph idx="1"/>
          </p:nvPr>
        </p:nvPicPr>
        <p:blipFill>
          <a:blip r:embed="rId2"/>
          <a:stretch>
            <a:fillRect/>
          </a:stretch>
        </p:blipFill>
        <p:spPr>
          <a:xfrm>
            <a:off x="3157999" y="-2532"/>
            <a:ext cx="9034001" cy="6860531"/>
          </a:xfrm>
        </p:spPr>
      </p:pic>
    </p:spTree>
    <p:extLst>
      <p:ext uri="{BB962C8B-B14F-4D97-AF65-F5344CB8AC3E}">
        <p14:creationId xmlns:p14="http://schemas.microsoft.com/office/powerpoint/2010/main" val="3555344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3045-18D7-B8FB-C671-64D2F78E4ACA}"/>
              </a:ext>
            </a:extLst>
          </p:cNvPr>
          <p:cNvSpPr>
            <a:spLocks noGrp="1"/>
          </p:cNvSpPr>
          <p:nvPr>
            <p:ph type="title"/>
          </p:nvPr>
        </p:nvSpPr>
        <p:spPr/>
        <p:txBody>
          <a:bodyPr/>
          <a:lstStyle/>
          <a:p>
            <a:r>
              <a:rPr lang="en-US" dirty="0"/>
              <a:t>Not just text…</a:t>
            </a:r>
          </a:p>
        </p:txBody>
      </p:sp>
      <p:sp>
        <p:nvSpPr>
          <p:cNvPr id="3" name="Content Placeholder 2">
            <a:extLst>
              <a:ext uri="{FF2B5EF4-FFF2-40B4-BE49-F238E27FC236}">
                <a16:creationId xmlns:a16="http://schemas.microsoft.com/office/drawing/2014/main" id="{AE15FC19-3568-F226-875D-8A604153A68A}"/>
              </a:ext>
            </a:extLst>
          </p:cNvPr>
          <p:cNvSpPr>
            <a:spLocks noGrp="1"/>
          </p:cNvSpPr>
          <p:nvPr>
            <p:ph idx="1"/>
          </p:nvPr>
        </p:nvSpPr>
        <p:spPr>
          <a:xfrm>
            <a:off x="838200" y="1825624"/>
            <a:ext cx="6042941" cy="4667251"/>
          </a:xfrm>
        </p:spPr>
        <p:txBody>
          <a:bodyPr>
            <a:normAutofit/>
          </a:bodyPr>
          <a:lstStyle/>
          <a:p>
            <a:r>
              <a:rPr lang="en-US" dirty="0">
                <a:latin typeface="+mj-lt"/>
              </a:rPr>
              <a:t>Scrape all of the images from the internet and their associated text/captions</a:t>
            </a:r>
          </a:p>
          <a:p>
            <a:endParaRPr lang="en-US" dirty="0">
              <a:latin typeface="+mj-lt"/>
            </a:endParaRPr>
          </a:p>
          <a:p>
            <a:r>
              <a:rPr lang="en-US" dirty="0">
                <a:latin typeface="+mj-lt"/>
              </a:rPr>
              <a:t>Learn the relationship between text and images</a:t>
            </a:r>
          </a:p>
          <a:p>
            <a:endParaRPr lang="en-US" dirty="0">
              <a:latin typeface="+mj-lt"/>
            </a:endParaRPr>
          </a:p>
          <a:p>
            <a:r>
              <a:rPr lang="en-US" dirty="0">
                <a:latin typeface="+mj-lt"/>
              </a:rPr>
              <a:t>Train a model to create new images that are aligned with particular captions</a:t>
            </a:r>
          </a:p>
          <a:p>
            <a:pPr marL="0" indent="0">
              <a:buNone/>
            </a:pPr>
            <a:endParaRPr lang="en-US" dirty="0">
              <a:latin typeface="+mj-lt"/>
            </a:endParaRPr>
          </a:p>
        </p:txBody>
      </p:sp>
      <p:pic>
        <p:nvPicPr>
          <p:cNvPr id="4" name="Picture 3">
            <a:extLst>
              <a:ext uri="{FF2B5EF4-FFF2-40B4-BE49-F238E27FC236}">
                <a16:creationId xmlns:a16="http://schemas.microsoft.com/office/drawing/2014/main" id="{27579B42-2950-3E7E-FBF0-3802F0A142E7}"/>
              </a:ext>
            </a:extLst>
          </p:cNvPr>
          <p:cNvPicPr>
            <a:picLocks noChangeAspect="1"/>
          </p:cNvPicPr>
          <p:nvPr/>
        </p:nvPicPr>
        <p:blipFill>
          <a:blip r:embed="rId2"/>
          <a:stretch>
            <a:fillRect/>
          </a:stretch>
        </p:blipFill>
        <p:spPr>
          <a:xfrm>
            <a:off x="6881141" y="0"/>
            <a:ext cx="5310859" cy="6858000"/>
          </a:xfrm>
          <a:prstGeom prst="rect">
            <a:avLst/>
          </a:prstGeom>
        </p:spPr>
      </p:pic>
    </p:spTree>
    <p:extLst>
      <p:ext uri="{BB962C8B-B14F-4D97-AF65-F5344CB8AC3E}">
        <p14:creationId xmlns:p14="http://schemas.microsoft.com/office/powerpoint/2010/main" val="17937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0" y="387458"/>
            <a:ext cx="2774197" cy="3719593"/>
          </a:xfrm>
          <a:prstGeom prst="rect">
            <a:avLst/>
          </a:prstGeom>
        </p:spPr>
      </p:pic>
      <p:sp>
        <p:nvSpPr>
          <p:cNvPr id="2" name="TextBox 1">
            <a:extLst>
              <a:ext uri="{FF2B5EF4-FFF2-40B4-BE49-F238E27FC236}">
                <a16:creationId xmlns:a16="http://schemas.microsoft.com/office/drawing/2014/main" id="{F6D6AEE5-245A-358D-EC73-0B5D9E8DBBEF}"/>
              </a:ext>
            </a:extLst>
          </p:cNvPr>
          <p:cNvSpPr txBox="1"/>
          <p:nvPr/>
        </p:nvSpPr>
        <p:spPr>
          <a:xfrm>
            <a:off x="0" y="3739197"/>
            <a:ext cx="12059920"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CLIP (Contrastive Language Image Pre-Training), is </a:t>
            </a:r>
            <a:r>
              <a:rPr lang="en-US" sz="2800" dirty="0">
                <a:solidFill>
                  <a:srgbClr val="000000"/>
                </a:solidFill>
                <a:sym typeface="Helvetica Neue"/>
              </a:rPr>
              <a:t>the technical basis that allows current approaches to link images and text</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a:p>
            <a:pPr marL="0" marR="0" indent="0" algn="ctr" defTabSz="825500" rtl="0" fontAlgn="auto" latinLnBrk="0" hangingPunct="0">
              <a:lnSpc>
                <a:spcPct val="100000"/>
              </a:lnSpc>
              <a:spcBef>
                <a:spcPts val="0"/>
              </a:spcBef>
              <a:spcAft>
                <a:spcPts val="0"/>
              </a:spcAft>
              <a:buClrTx/>
              <a:buSzTx/>
              <a:buFontTx/>
              <a:buNone/>
              <a:tabLst/>
            </a:pPr>
            <a:endParaRPr lang="en-US" sz="2800" dirty="0">
              <a:solidFill>
                <a:srgbClr val="000000"/>
              </a:solidFill>
              <a:sym typeface="Helvetica Neue"/>
            </a:endParaRPr>
          </a:p>
          <a:p>
            <a:pPr marL="0" marR="0" indent="0" defTabSz="825500" rtl="0" fontAlgn="auto" latinLnBrk="0" hangingPunct="0">
              <a:lnSpc>
                <a:spcPct val="100000"/>
              </a:lnSpc>
              <a:spcBef>
                <a:spcPts val="0"/>
              </a:spcBef>
              <a:spcAft>
                <a:spcPts val="0"/>
              </a:spcAft>
              <a:buClrTx/>
              <a:buSzTx/>
              <a:buFontTx/>
              <a:buNone/>
              <a:tabLst/>
            </a:pPr>
            <a:r>
              <a:rPr lang="en-US" sz="2800" dirty="0">
                <a:solidFill>
                  <a:srgbClr val="000000"/>
                </a:solidFill>
                <a:sym typeface="Helvetica Neue"/>
              </a:rPr>
              <a:t>T</a:t>
            </a:r>
            <a:r>
              <a:rPr kumimoji="0" lang="en-US" sz="2800" i="0" u="none" strike="noStrike" cap="none" spc="0" normalizeH="0" baseline="0" dirty="0">
                <a:ln>
                  <a:noFill/>
                </a:ln>
                <a:solidFill>
                  <a:srgbClr val="000000"/>
                </a:solidFill>
                <a:effectLst/>
                <a:uFillTx/>
                <a:latin typeface="+mn-lt"/>
                <a:ea typeface="+mn-ea"/>
                <a:cs typeface="+mn-cs"/>
                <a:sym typeface="Helvetica Neue"/>
              </a:rPr>
              <a:t>rained on 5 billion pairs of (image, caption), CLIP has learned to embed images and related text </a:t>
            </a:r>
            <a:r>
              <a:rPr lang="en-US" sz="2800" dirty="0">
                <a:solidFill>
                  <a:srgbClr val="000000"/>
                </a:solidFill>
                <a:sym typeface="Helvetica Neue"/>
              </a:rPr>
              <a:t>to nearby locations (in a high-dimensional vector space)</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a:p>
            <a:pPr marL="0" marR="0" indent="0" algn="ctr" defTabSz="825500" rtl="0" fontAlgn="auto" latinLnBrk="0" hangingPunct="0">
              <a:lnSpc>
                <a:spcPct val="100000"/>
              </a:lnSpc>
              <a:spcBef>
                <a:spcPts val="0"/>
              </a:spcBef>
              <a:spcAft>
                <a:spcPts val="0"/>
              </a:spcAft>
              <a:buClrTx/>
              <a:buSzTx/>
              <a:buFontTx/>
              <a:buNone/>
              <a:tabLst/>
            </a:pPr>
            <a:endParaRPr lang="en-US" sz="2800" dirty="0">
              <a:solidFill>
                <a:srgbClr val="000000"/>
              </a:solidFill>
              <a:sym typeface="Helvetica Neue"/>
            </a:endParaRPr>
          </a:p>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a:t>
            </a:r>
          </a:p>
        </p:txBody>
      </p:sp>
      <p:sp>
        <p:nvSpPr>
          <p:cNvPr id="5" name="Oval 4">
            <a:extLst>
              <a:ext uri="{FF2B5EF4-FFF2-40B4-BE49-F238E27FC236}">
                <a16:creationId xmlns:a16="http://schemas.microsoft.com/office/drawing/2014/main" id="{EE204416-D019-1F1F-0F0D-2C88A95F6D9F}"/>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Freeform 6">
            <a:extLst>
              <a:ext uri="{FF2B5EF4-FFF2-40B4-BE49-F238E27FC236}">
                <a16:creationId xmlns:a16="http://schemas.microsoft.com/office/drawing/2014/main" id="{B25D6CA3-34B3-C113-B58F-E161F13D7E5E}"/>
              </a:ext>
            </a:extLst>
          </p:cNvPr>
          <p:cNvSpPr/>
          <p:nvPr/>
        </p:nvSpPr>
        <p:spPr>
          <a:xfrm>
            <a:off x="2794000" y="1249796"/>
            <a:ext cx="4551680" cy="1956391"/>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a:extLst>
              <a:ext uri="{FF2B5EF4-FFF2-40B4-BE49-F238E27FC236}">
                <a16:creationId xmlns:a16="http://schemas.microsoft.com/office/drawing/2014/main" id="{35DC7DD1-6F20-1993-40A3-C18F337298A7}"/>
              </a:ext>
            </a:extLst>
          </p:cNvPr>
          <p:cNvSpPr/>
          <p:nvPr/>
        </p:nvSpPr>
        <p:spPr>
          <a:xfrm>
            <a:off x="2783840" y="7210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Oval 8">
            <a:extLst>
              <a:ext uri="{FF2B5EF4-FFF2-40B4-BE49-F238E27FC236}">
                <a16:creationId xmlns:a16="http://schemas.microsoft.com/office/drawing/2014/main" id="{7DC07128-52CE-5157-F114-AB780CC0BA36}"/>
              </a:ext>
            </a:extLst>
          </p:cNvPr>
          <p:cNvSpPr/>
          <p:nvPr/>
        </p:nvSpPr>
        <p:spPr>
          <a:xfrm>
            <a:off x="6857483" y="11782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Oval 9">
            <a:extLst>
              <a:ext uri="{FF2B5EF4-FFF2-40B4-BE49-F238E27FC236}">
                <a16:creationId xmlns:a16="http://schemas.microsoft.com/office/drawing/2014/main" id="{662500A5-51EB-6526-2C52-0A5A4D3009B8}"/>
              </a:ext>
            </a:extLst>
          </p:cNvPr>
          <p:cNvSpPr/>
          <p:nvPr/>
        </p:nvSpPr>
        <p:spPr>
          <a:xfrm>
            <a:off x="7213858"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22C71585-ACDA-34C4-6553-B82D69856025}"/>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3" name="Rectangle 12">
            <a:extLst>
              <a:ext uri="{FF2B5EF4-FFF2-40B4-BE49-F238E27FC236}">
                <a16:creationId xmlns:a16="http://schemas.microsoft.com/office/drawing/2014/main" id="{C619D576-5D19-062B-28DD-3F8B77ACB6FE}"/>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44574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5F1A960-1199-B880-24C6-4CE091173F83}"/>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l="11186" t="6722" r="77246" b="28743"/>
          <a:stretch/>
        </p:blipFill>
        <p:spPr>
          <a:xfrm>
            <a:off x="1363851" y="387458"/>
            <a:ext cx="1410346" cy="3719593"/>
          </a:xfrm>
          <a:prstGeom prst="rect">
            <a:avLst/>
          </a:prstGeom>
        </p:spPr>
      </p:pic>
      <p:sp>
        <p:nvSpPr>
          <p:cNvPr id="5" name="TextBox 4">
            <a:extLst>
              <a:ext uri="{FF2B5EF4-FFF2-40B4-BE49-F238E27FC236}">
                <a16:creationId xmlns:a16="http://schemas.microsoft.com/office/drawing/2014/main" id="{C27057BE-F179-290C-BB7A-8F9B0E8495B5}"/>
              </a:ext>
            </a:extLst>
          </p:cNvPr>
          <p:cNvSpPr txBox="1"/>
          <p:nvPr/>
        </p:nvSpPr>
        <p:spPr>
          <a:xfrm>
            <a:off x="-77403" y="752979"/>
            <a:ext cx="162723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“Orange</a:t>
            </a:r>
            <a:r>
              <a:rPr kumimoji="0" lang="en-US" sz="2400" i="0" u="none" strike="noStrike" cap="none" spc="0" normalizeH="0" dirty="0">
                <a:ln>
                  <a:noFill/>
                </a:ln>
                <a:solidFill>
                  <a:srgbClr val="000000"/>
                </a:solidFill>
                <a:effectLst/>
                <a:uFillTx/>
                <a:latin typeface="+mn-lt"/>
                <a:ea typeface="+mn-ea"/>
                <a:cs typeface="+mn-cs"/>
                <a:sym typeface="Helvetica Neue"/>
              </a:rPr>
              <a:t> Crowned Warbler</a:t>
            </a:r>
            <a:r>
              <a:rPr kumimoji="0" lang="en-US" sz="2400" i="0" u="none" strike="noStrike" cap="none" spc="0" normalizeH="0" baseline="0" dirty="0">
                <a:ln>
                  <a:noFill/>
                </a:ln>
                <a:solidFill>
                  <a:srgbClr val="000000"/>
                </a:solidFill>
                <a:effectLst/>
                <a:uFillTx/>
                <a:latin typeface="+mn-lt"/>
                <a:ea typeface="+mn-ea"/>
                <a:cs typeface="+mn-cs"/>
                <a:sym typeface="Helvetica Neue"/>
              </a:rPr>
              <a:t>”</a:t>
            </a:r>
            <a:endParaRPr lang="en-US" sz="2400" dirty="0"/>
          </a:p>
        </p:txBody>
      </p:sp>
      <p:sp>
        <p:nvSpPr>
          <p:cNvPr id="9" name="Rectangle 8">
            <a:extLst>
              <a:ext uri="{FF2B5EF4-FFF2-40B4-BE49-F238E27FC236}">
                <a16:creationId xmlns:a16="http://schemas.microsoft.com/office/drawing/2014/main" id="{629DD9DC-D128-F8B5-19B3-E8AEC86433DF}"/>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0" name="Freeform 9">
            <a:extLst>
              <a:ext uri="{FF2B5EF4-FFF2-40B4-BE49-F238E27FC236}">
                <a16:creationId xmlns:a16="http://schemas.microsoft.com/office/drawing/2014/main" id="{7BECF8EA-6EB1-298B-8ECA-C5A918F11633}"/>
              </a:ext>
            </a:extLst>
          </p:cNvPr>
          <p:cNvSpPr/>
          <p:nvPr/>
        </p:nvSpPr>
        <p:spPr>
          <a:xfrm>
            <a:off x="2773680" y="426720"/>
            <a:ext cx="3271520" cy="812800"/>
          </a:xfrm>
          <a:custGeom>
            <a:avLst/>
            <a:gdLst>
              <a:gd name="connsiteX0" fmla="*/ 0 w 3271520"/>
              <a:gd name="connsiteY0" fmla="*/ 782320 h 812800"/>
              <a:gd name="connsiteX1" fmla="*/ 314960 w 3271520"/>
              <a:gd name="connsiteY1" fmla="*/ 812800 h 812800"/>
              <a:gd name="connsiteX2" fmla="*/ 497840 w 3271520"/>
              <a:gd name="connsiteY2" fmla="*/ 802640 h 812800"/>
              <a:gd name="connsiteX3" fmla="*/ 589280 w 3271520"/>
              <a:gd name="connsiteY3" fmla="*/ 772160 h 812800"/>
              <a:gd name="connsiteX4" fmla="*/ 619760 w 3271520"/>
              <a:gd name="connsiteY4" fmla="*/ 762000 h 812800"/>
              <a:gd name="connsiteX5" fmla="*/ 711200 w 3271520"/>
              <a:gd name="connsiteY5" fmla="*/ 711200 h 812800"/>
              <a:gd name="connsiteX6" fmla="*/ 741680 w 3271520"/>
              <a:gd name="connsiteY6" fmla="*/ 680720 h 812800"/>
              <a:gd name="connsiteX7" fmla="*/ 762000 w 3271520"/>
              <a:gd name="connsiteY7" fmla="*/ 650240 h 812800"/>
              <a:gd name="connsiteX8" fmla="*/ 792480 w 3271520"/>
              <a:gd name="connsiteY8" fmla="*/ 609600 h 812800"/>
              <a:gd name="connsiteX9" fmla="*/ 822960 w 3271520"/>
              <a:gd name="connsiteY9" fmla="*/ 579120 h 812800"/>
              <a:gd name="connsiteX10" fmla="*/ 843280 w 3271520"/>
              <a:gd name="connsiteY10" fmla="*/ 548640 h 812800"/>
              <a:gd name="connsiteX11" fmla="*/ 873760 w 3271520"/>
              <a:gd name="connsiteY11" fmla="*/ 528320 h 812800"/>
              <a:gd name="connsiteX12" fmla="*/ 944880 w 3271520"/>
              <a:gd name="connsiteY12" fmla="*/ 436880 h 812800"/>
              <a:gd name="connsiteX13" fmla="*/ 965200 w 3271520"/>
              <a:gd name="connsiteY13" fmla="*/ 406400 h 812800"/>
              <a:gd name="connsiteX14" fmla="*/ 985520 w 3271520"/>
              <a:gd name="connsiteY14" fmla="*/ 375920 h 812800"/>
              <a:gd name="connsiteX15" fmla="*/ 1005840 w 3271520"/>
              <a:gd name="connsiteY15" fmla="*/ 314960 h 812800"/>
              <a:gd name="connsiteX16" fmla="*/ 1016000 w 3271520"/>
              <a:gd name="connsiteY16" fmla="*/ 284480 h 812800"/>
              <a:gd name="connsiteX17" fmla="*/ 1026160 w 3271520"/>
              <a:gd name="connsiteY17" fmla="*/ 243840 h 812800"/>
              <a:gd name="connsiteX18" fmla="*/ 1066800 w 3271520"/>
              <a:gd name="connsiteY18" fmla="*/ 172720 h 812800"/>
              <a:gd name="connsiteX19" fmla="*/ 1097280 w 3271520"/>
              <a:gd name="connsiteY19" fmla="*/ 132080 h 812800"/>
              <a:gd name="connsiteX20" fmla="*/ 1148080 w 3271520"/>
              <a:gd name="connsiteY20" fmla="*/ 71120 h 812800"/>
              <a:gd name="connsiteX21" fmla="*/ 1209040 w 3271520"/>
              <a:gd name="connsiteY21" fmla="*/ 50800 h 812800"/>
              <a:gd name="connsiteX22" fmla="*/ 1452880 w 3271520"/>
              <a:gd name="connsiteY22" fmla="*/ 30480 h 812800"/>
              <a:gd name="connsiteX23" fmla="*/ 1544320 w 3271520"/>
              <a:gd name="connsiteY23" fmla="*/ 20320 h 812800"/>
              <a:gd name="connsiteX24" fmla="*/ 1574800 w 3271520"/>
              <a:gd name="connsiteY24" fmla="*/ 10160 h 812800"/>
              <a:gd name="connsiteX25" fmla="*/ 1625600 w 3271520"/>
              <a:gd name="connsiteY25" fmla="*/ 0 h 812800"/>
              <a:gd name="connsiteX26" fmla="*/ 1808480 w 3271520"/>
              <a:gd name="connsiteY26" fmla="*/ 10160 h 812800"/>
              <a:gd name="connsiteX27" fmla="*/ 1889760 w 3271520"/>
              <a:gd name="connsiteY27" fmla="*/ 30480 h 812800"/>
              <a:gd name="connsiteX28" fmla="*/ 2153920 w 3271520"/>
              <a:gd name="connsiteY28" fmla="*/ 20320 h 812800"/>
              <a:gd name="connsiteX29" fmla="*/ 2235200 w 3271520"/>
              <a:gd name="connsiteY29" fmla="*/ 10160 h 812800"/>
              <a:gd name="connsiteX30" fmla="*/ 2590800 w 3271520"/>
              <a:gd name="connsiteY30" fmla="*/ 20320 h 812800"/>
              <a:gd name="connsiteX31" fmla="*/ 2651760 w 3271520"/>
              <a:gd name="connsiteY31" fmla="*/ 30480 h 812800"/>
              <a:gd name="connsiteX32" fmla="*/ 2722880 w 3271520"/>
              <a:gd name="connsiteY32" fmla="*/ 50800 h 812800"/>
              <a:gd name="connsiteX33" fmla="*/ 2763520 w 3271520"/>
              <a:gd name="connsiteY33" fmla="*/ 60960 h 812800"/>
              <a:gd name="connsiteX34" fmla="*/ 2854960 w 3271520"/>
              <a:gd name="connsiteY34" fmla="*/ 121920 h 812800"/>
              <a:gd name="connsiteX35" fmla="*/ 2885440 w 3271520"/>
              <a:gd name="connsiteY35" fmla="*/ 142240 h 812800"/>
              <a:gd name="connsiteX36" fmla="*/ 2915920 w 3271520"/>
              <a:gd name="connsiteY36" fmla="*/ 172720 h 812800"/>
              <a:gd name="connsiteX37" fmla="*/ 2976880 w 3271520"/>
              <a:gd name="connsiteY37" fmla="*/ 223520 h 812800"/>
              <a:gd name="connsiteX38" fmla="*/ 3027680 w 3271520"/>
              <a:gd name="connsiteY38" fmla="*/ 314960 h 812800"/>
              <a:gd name="connsiteX39" fmla="*/ 3048000 w 3271520"/>
              <a:gd name="connsiteY39" fmla="*/ 345440 h 812800"/>
              <a:gd name="connsiteX40" fmla="*/ 3068320 w 3271520"/>
              <a:gd name="connsiteY40" fmla="*/ 375920 h 812800"/>
              <a:gd name="connsiteX41" fmla="*/ 3119120 w 3271520"/>
              <a:gd name="connsiteY41" fmla="*/ 447040 h 812800"/>
              <a:gd name="connsiteX42" fmla="*/ 3139440 w 3271520"/>
              <a:gd name="connsiteY42" fmla="*/ 518160 h 812800"/>
              <a:gd name="connsiteX43" fmla="*/ 3159760 w 3271520"/>
              <a:gd name="connsiteY43" fmla="*/ 579120 h 812800"/>
              <a:gd name="connsiteX44" fmla="*/ 3180080 w 3271520"/>
              <a:gd name="connsiteY44" fmla="*/ 609600 h 812800"/>
              <a:gd name="connsiteX45" fmla="*/ 3200400 w 3271520"/>
              <a:gd name="connsiteY45" fmla="*/ 670560 h 812800"/>
              <a:gd name="connsiteX46" fmla="*/ 3210560 w 3271520"/>
              <a:gd name="connsiteY46" fmla="*/ 701040 h 812800"/>
              <a:gd name="connsiteX47" fmla="*/ 3220720 w 3271520"/>
              <a:gd name="connsiteY47" fmla="*/ 731520 h 812800"/>
              <a:gd name="connsiteX48" fmla="*/ 3129280 w 3271520"/>
              <a:gd name="connsiteY48" fmla="*/ 701040 h 812800"/>
              <a:gd name="connsiteX49" fmla="*/ 3098800 w 3271520"/>
              <a:gd name="connsiteY49" fmla="*/ 680720 h 812800"/>
              <a:gd name="connsiteX50" fmla="*/ 3139440 w 3271520"/>
              <a:gd name="connsiteY50" fmla="*/ 701040 h 812800"/>
              <a:gd name="connsiteX51" fmla="*/ 3210560 w 3271520"/>
              <a:gd name="connsiteY51" fmla="*/ 751840 h 812800"/>
              <a:gd name="connsiteX52" fmla="*/ 3241040 w 3271520"/>
              <a:gd name="connsiteY52" fmla="*/ 762000 h 812800"/>
              <a:gd name="connsiteX53" fmla="*/ 3261360 w 3271520"/>
              <a:gd name="connsiteY53" fmla="*/ 680720 h 812800"/>
              <a:gd name="connsiteX54" fmla="*/ 3271520 w 3271520"/>
              <a:gd name="connsiteY54" fmla="*/ 67056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271520" h="812800">
                <a:moveTo>
                  <a:pt x="0" y="782320"/>
                </a:moveTo>
                <a:cubicBezTo>
                  <a:pt x="111654" y="797207"/>
                  <a:pt x="201427" y="812800"/>
                  <a:pt x="314960" y="812800"/>
                </a:cubicBezTo>
                <a:cubicBezTo>
                  <a:pt x="376014" y="812800"/>
                  <a:pt x="436880" y="806027"/>
                  <a:pt x="497840" y="802640"/>
                </a:cubicBezTo>
                <a:lnTo>
                  <a:pt x="589280" y="772160"/>
                </a:lnTo>
                <a:lnTo>
                  <a:pt x="619760" y="762000"/>
                </a:lnTo>
                <a:cubicBezTo>
                  <a:pt x="658088" y="749224"/>
                  <a:pt x="676265" y="746135"/>
                  <a:pt x="711200" y="711200"/>
                </a:cubicBezTo>
                <a:cubicBezTo>
                  <a:pt x="721360" y="701040"/>
                  <a:pt x="732482" y="691758"/>
                  <a:pt x="741680" y="680720"/>
                </a:cubicBezTo>
                <a:cubicBezTo>
                  <a:pt x="749497" y="671339"/>
                  <a:pt x="754903" y="660176"/>
                  <a:pt x="762000" y="650240"/>
                </a:cubicBezTo>
                <a:cubicBezTo>
                  <a:pt x="771842" y="636461"/>
                  <a:pt x="781460" y="622457"/>
                  <a:pt x="792480" y="609600"/>
                </a:cubicBezTo>
                <a:cubicBezTo>
                  <a:pt x="801831" y="598691"/>
                  <a:pt x="813762" y="590158"/>
                  <a:pt x="822960" y="579120"/>
                </a:cubicBezTo>
                <a:cubicBezTo>
                  <a:pt x="830777" y="569739"/>
                  <a:pt x="834646" y="557274"/>
                  <a:pt x="843280" y="548640"/>
                </a:cubicBezTo>
                <a:cubicBezTo>
                  <a:pt x="851914" y="540006"/>
                  <a:pt x="864379" y="536137"/>
                  <a:pt x="873760" y="528320"/>
                </a:cubicBezTo>
                <a:cubicBezTo>
                  <a:pt x="909572" y="498477"/>
                  <a:pt x="916559" y="479361"/>
                  <a:pt x="944880" y="436880"/>
                </a:cubicBezTo>
                <a:lnTo>
                  <a:pt x="965200" y="406400"/>
                </a:lnTo>
                <a:cubicBezTo>
                  <a:pt x="971973" y="396240"/>
                  <a:pt x="981659" y="387504"/>
                  <a:pt x="985520" y="375920"/>
                </a:cubicBezTo>
                <a:lnTo>
                  <a:pt x="1005840" y="314960"/>
                </a:lnTo>
                <a:cubicBezTo>
                  <a:pt x="1009227" y="304800"/>
                  <a:pt x="1013403" y="294870"/>
                  <a:pt x="1016000" y="284480"/>
                </a:cubicBezTo>
                <a:cubicBezTo>
                  <a:pt x="1019387" y="270933"/>
                  <a:pt x="1021257" y="256915"/>
                  <a:pt x="1026160" y="243840"/>
                </a:cubicBezTo>
                <a:cubicBezTo>
                  <a:pt x="1035560" y="218775"/>
                  <a:pt x="1051286" y="194440"/>
                  <a:pt x="1066800" y="172720"/>
                </a:cubicBezTo>
                <a:cubicBezTo>
                  <a:pt x="1076642" y="158941"/>
                  <a:pt x="1087438" y="145859"/>
                  <a:pt x="1097280" y="132080"/>
                </a:cubicBezTo>
                <a:cubicBezTo>
                  <a:pt x="1111425" y="112277"/>
                  <a:pt x="1125610" y="83603"/>
                  <a:pt x="1148080" y="71120"/>
                </a:cubicBezTo>
                <a:cubicBezTo>
                  <a:pt x="1166804" y="60718"/>
                  <a:pt x="1188720" y="57573"/>
                  <a:pt x="1209040" y="50800"/>
                </a:cubicBezTo>
                <a:cubicBezTo>
                  <a:pt x="1307067" y="18124"/>
                  <a:pt x="1228823" y="41149"/>
                  <a:pt x="1452880" y="30480"/>
                </a:cubicBezTo>
                <a:cubicBezTo>
                  <a:pt x="1483360" y="27093"/>
                  <a:pt x="1514070" y="25362"/>
                  <a:pt x="1544320" y="20320"/>
                </a:cubicBezTo>
                <a:cubicBezTo>
                  <a:pt x="1554884" y="18559"/>
                  <a:pt x="1564410" y="12757"/>
                  <a:pt x="1574800" y="10160"/>
                </a:cubicBezTo>
                <a:cubicBezTo>
                  <a:pt x="1591553" y="5972"/>
                  <a:pt x="1608667" y="3387"/>
                  <a:pt x="1625600" y="0"/>
                </a:cubicBezTo>
                <a:cubicBezTo>
                  <a:pt x="1686560" y="3387"/>
                  <a:pt x="1747828" y="3162"/>
                  <a:pt x="1808480" y="10160"/>
                </a:cubicBezTo>
                <a:cubicBezTo>
                  <a:pt x="1836223" y="13361"/>
                  <a:pt x="1889760" y="30480"/>
                  <a:pt x="1889760" y="30480"/>
                </a:cubicBezTo>
                <a:cubicBezTo>
                  <a:pt x="1977813" y="27093"/>
                  <a:pt x="2065954" y="25494"/>
                  <a:pt x="2153920" y="20320"/>
                </a:cubicBezTo>
                <a:cubicBezTo>
                  <a:pt x="2181177" y="18717"/>
                  <a:pt x="2207896" y="10160"/>
                  <a:pt x="2235200" y="10160"/>
                </a:cubicBezTo>
                <a:cubicBezTo>
                  <a:pt x="2353782" y="10160"/>
                  <a:pt x="2472267" y="16933"/>
                  <a:pt x="2590800" y="20320"/>
                </a:cubicBezTo>
                <a:cubicBezTo>
                  <a:pt x="2611120" y="23707"/>
                  <a:pt x="2631560" y="26440"/>
                  <a:pt x="2651760" y="30480"/>
                </a:cubicBezTo>
                <a:cubicBezTo>
                  <a:pt x="2704696" y="41067"/>
                  <a:pt x="2677691" y="37889"/>
                  <a:pt x="2722880" y="50800"/>
                </a:cubicBezTo>
                <a:cubicBezTo>
                  <a:pt x="2736306" y="54636"/>
                  <a:pt x="2749973" y="57573"/>
                  <a:pt x="2763520" y="60960"/>
                </a:cubicBezTo>
                <a:lnTo>
                  <a:pt x="2854960" y="121920"/>
                </a:lnTo>
                <a:cubicBezTo>
                  <a:pt x="2865120" y="128693"/>
                  <a:pt x="2876806" y="133606"/>
                  <a:pt x="2885440" y="142240"/>
                </a:cubicBezTo>
                <a:cubicBezTo>
                  <a:pt x="2895600" y="152400"/>
                  <a:pt x="2904882" y="163522"/>
                  <a:pt x="2915920" y="172720"/>
                </a:cubicBezTo>
                <a:cubicBezTo>
                  <a:pt x="3000790" y="243445"/>
                  <a:pt x="2887832" y="134472"/>
                  <a:pt x="2976880" y="223520"/>
                </a:cubicBezTo>
                <a:cubicBezTo>
                  <a:pt x="2994763" y="277168"/>
                  <a:pt x="2981099" y="245089"/>
                  <a:pt x="3027680" y="314960"/>
                </a:cubicBezTo>
                <a:lnTo>
                  <a:pt x="3048000" y="345440"/>
                </a:lnTo>
                <a:cubicBezTo>
                  <a:pt x="3054773" y="355600"/>
                  <a:pt x="3060994" y="366151"/>
                  <a:pt x="3068320" y="375920"/>
                </a:cubicBezTo>
                <a:cubicBezTo>
                  <a:pt x="3075223" y="385124"/>
                  <a:pt x="3111692" y="432184"/>
                  <a:pt x="3119120" y="447040"/>
                </a:cubicBezTo>
                <a:cubicBezTo>
                  <a:pt x="3127656" y="464112"/>
                  <a:pt x="3134557" y="501884"/>
                  <a:pt x="3139440" y="518160"/>
                </a:cubicBezTo>
                <a:cubicBezTo>
                  <a:pt x="3145595" y="538676"/>
                  <a:pt x="3147879" y="561298"/>
                  <a:pt x="3159760" y="579120"/>
                </a:cubicBezTo>
                <a:cubicBezTo>
                  <a:pt x="3166533" y="589280"/>
                  <a:pt x="3175121" y="598442"/>
                  <a:pt x="3180080" y="609600"/>
                </a:cubicBezTo>
                <a:cubicBezTo>
                  <a:pt x="3188779" y="629173"/>
                  <a:pt x="3193627" y="650240"/>
                  <a:pt x="3200400" y="670560"/>
                </a:cubicBezTo>
                <a:lnTo>
                  <a:pt x="3210560" y="701040"/>
                </a:lnTo>
                <a:lnTo>
                  <a:pt x="3220720" y="731520"/>
                </a:lnTo>
                <a:cubicBezTo>
                  <a:pt x="3167072" y="749403"/>
                  <a:pt x="3199151" y="747621"/>
                  <a:pt x="3129280" y="701040"/>
                </a:cubicBezTo>
                <a:cubicBezTo>
                  <a:pt x="3119120" y="694267"/>
                  <a:pt x="3087878" y="675259"/>
                  <a:pt x="3098800" y="680720"/>
                </a:cubicBezTo>
                <a:cubicBezTo>
                  <a:pt x="3112347" y="687493"/>
                  <a:pt x="3126597" y="693013"/>
                  <a:pt x="3139440" y="701040"/>
                </a:cubicBezTo>
                <a:cubicBezTo>
                  <a:pt x="3157848" y="712545"/>
                  <a:pt x="3189066" y="741093"/>
                  <a:pt x="3210560" y="751840"/>
                </a:cubicBezTo>
                <a:cubicBezTo>
                  <a:pt x="3220139" y="756629"/>
                  <a:pt x="3230880" y="758613"/>
                  <a:pt x="3241040" y="762000"/>
                </a:cubicBezTo>
                <a:cubicBezTo>
                  <a:pt x="3244904" y="742678"/>
                  <a:pt x="3250946" y="701548"/>
                  <a:pt x="3261360" y="680720"/>
                </a:cubicBezTo>
                <a:cubicBezTo>
                  <a:pt x="3263502" y="676436"/>
                  <a:pt x="3268133" y="673947"/>
                  <a:pt x="3271520" y="67056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Oval 11">
            <a:extLst>
              <a:ext uri="{FF2B5EF4-FFF2-40B4-BE49-F238E27FC236}">
                <a16:creationId xmlns:a16="http://schemas.microsoft.com/office/drawing/2014/main" id="{40C2A63D-CDC9-66C3-2C1C-B2E6120D5F73}"/>
              </a:ext>
            </a:extLst>
          </p:cNvPr>
          <p:cNvSpPr/>
          <p:nvPr/>
        </p:nvSpPr>
        <p:spPr>
          <a:xfrm>
            <a:off x="5842000"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Freeform 18">
            <a:extLst>
              <a:ext uri="{FF2B5EF4-FFF2-40B4-BE49-F238E27FC236}">
                <a16:creationId xmlns:a16="http://schemas.microsoft.com/office/drawing/2014/main" id="{B0527055-D9DC-8F55-33C4-D2E6A5DBEE53}"/>
              </a:ext>
            </a:extLst>
          </p:cNvPr>
          <p:cNvSpPr/>
          <p:nvPr/>
        </p:nvSpPr>
        <p:spPr>
          <a:xfrm>
            <a:off x="2804160" y="690604"/>
            <a:ext cx="3159760" cy="548916"/>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TextBox 22">
            <a:extLst>
              <a:ext uri="{FF2B5EF4-FFF2-40B4-BE49-F238E27FC236}">
                <a16:creationId xmlns:a16="http://schemas.microsoft.com/office/drawing/2014/main" id="{D824E64A-A893-6428-4A0A-5E89BF640FAB}"/>
              </a:ext>
            </a:extLst>
          </p:cNvPr>
          <p:cNvSpPr txBox="1"/>
          <p:nvPr/>
        </p:nvSpPr>
        <p:spPr>
          <a:xfrm>
            <a:off x="-3729" y="6312653"/>
            <a:ext cx="1231695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 It also makes very quick, easy image classifiers</a:t>
            </a:r>
          </a:p>
        </p:txBody>
      </p:sp>
      <p:sp>
        <p:nvSpPr>
          <p:cNvPr id="2" name="TextBox 1">
            <a:extLst>
              <a:ext uri="{FF2B5EF4-FFF2-40B4-BE49-F238E27FC236}">
                <a16:creationId xmlns:a16="http://schemas.microsoft.com/office/drawing/2014/main" id="{63F87799-AE59-8D83-572A-216E9AF89880}"/>
              </a:ext>
            </a:extLst>
          </p:cNvPr>
          <p:cNvSpPr txBox="1"/>
          <p:nvPr/>
        </p:nvSpPr>
        <p:spPr>
          <a:xfrm>
            <a:off x="-74761"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Canada Warbler</a:t>
            </a:r>
            <a:endParaRPr lang="en-US" sz="2400" dirty="0"/>
          </a:p>
        </p:txBody>
      </p:sp>
      <p:sp>
        <p:nvSpPr>
          <p:cNvPr id="3" name="TextBox 2">
            <a:extLst>
              <a:ext uri="{FF2B5EF4-FFF2-40B4-BE49-F238E27FC236}">
                <a16:creationId xmlns:a16="http://schemas.microsoft.com/office/drawing/2014/main" id="{0850F1D4-1E16-70AA-B2B8-5F980BCF9883}"/>
              </a:ext>
            </a:extLst>
          </p:cNvPr>
          <p:cNvSpPr txBox="1"/>
          <p:nvPr/>
        </p:nvSpPr>
        <p:spPr>
          <a:xfrm>
            <a:off x="-81403"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Myrtle Warbler</a:t>
            </a:r>
            <a:endParaRPr lang="en-US" sz="2400" dirty="0"/>
          </a:p>
        </p:txBody>
      </p:sp>
      <p:sp>
        <p:nvSpPr>
          <p:cNvPr id="4" name="TextBox 3">
            <a:extLst>
              <a:ext uri="{FF2B5EF4-FFF2-40B4-BE49-F238E27FC236}">
                <a16:creationId xmlns:a16="http://schemas.microsoft.com/office/drawing/2014/main" id="{5A6ABB95-6463-9799-C845-8C427BF7E63C}"/>
              </a:ext>
            </a:extLst>
          </p:cNvPr>
          <p:cNvSpPr txBox="1"/>
          <p:nvPr/>
        </p:nvSpPr>
        <p:spPr>
          <a:xfrm>
            <a:off x="-81403" y="753155"/>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400" dirty="0">
                <a:solidFill>
                  <a:srgbClr val="000000"/>
                </a:solidFill>
                <a:sym typeface="Helvetica Neue"/>
              </a:rPr>
              <a:t>Lazuli Bunting</a:t>
            </a:r>
          </a:p>
        </p:txBody>
      </p:sp>
      <p:sp>
        <p:nvSpPr>
          <p:cNvPr id="8" name="TextBox 7">
            <a:extLst>
              <a:ext uri="{FF2B5EF4-FFF2-40B4-BE49-F238E27FC236}">
                <a16:creationId xmlns:a16="http://schemas.microsoft.com/office/drawing/2014/main" id="{9218D46D-83B6-9034-C3AC-50CAE99465F2}"/>
              </a:ext>
            </a:extLst>
          </p:cNvPr>
          <p:cNvSpPr txBox="1"/>
          <p:nvPr/>
        </p:nvSpPr>
        <p:spPr>
          <a:xfrm>
            <a:off x="-81403" y="761233"/>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Painted Bunting</a:t>
            </a:r>
            <a:endParaRPr lang="en-US" sz="2400" dirty="0"/>
          </a:p>
        </p:txBody>
      </p:sp>
      <p:sp>
        <p:nvSpPr>
          <p:cNvPr id="11" name="Oval 10">
            <a:extLst>
              <a:ext uri="{FF2B5EF4-FFF2-40B4-BE49-F238E27FC236}">
                <a16:creationId xmlns:a16="http://schemas.microsoft.com/office/drawing/2014/main" id="{191A2113-1817-5B6F-7D67-B4A55EE76B99}"/>
              </a:ext>
            </a:extLst>
          </p:cNvPr>
          <p:cNvSpPr/>
          <p:nvPr/>
        </p:nvSpPr>
        <p:spPr>
          <a:xfrm>
            <a:off x="6157058" y="147212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Oval 12">
            <a:extLst>
              <a:ext uri="{FF2B5EF4-FFF2-40B4-BE49-F238E27FC236}">
                <a16:creationId xmlns:a16="http://schemas.microsoft.com/office/drawing/2014/main" id="{6C840CC7-3839-F9AF-8A50-23C71DB776FA}"/>
              </a:ext>
            </a:extLst>
          </p:cNvPr>
          <p:cNvSpPr/>
          <p:nvPr/>
        </p:nvSpPr>
        <p:spPr>
          <a:xfrm>
            <a:off x="6096000" y="1071251"/>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DEDB6F4F-694B-446A-44D1-A7374A5C5A22}"/>
              </a:ext>
            </a:extLst>
          </p:cNvPr>
          <p:cNvSpPr/>
          <p:nvPr/>
        </p:nvSpPr>
        <p:spPr>
          <a:xfrm>
            <a:off x="6287800" y="112782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8" name="Picture 17" descr="A colorful bird on a branch&#10;&#10;Description automatically generated">
            <a:extLst>
              <a:ext uri="{FF2B5EF4-FFF2-40B4-BE49-F238E27FC236}">
                <a16:creationId xmlns:a16="http://schemas.microsoft.com/office/drawing/2014/main" id="{9E290A3D-25A8-4100-147C-28321EF59BE0}"/>
              </a:ext>
            </a:extLst>
          </p:cNvPr>
          <p:cNvPicPr>
            <a:picLocks noChangeAspect="1"/>
          </p:cNvPicPr>
          <p:nvPr/>
        </p:nvPicPr>
        <p:blipFill>
          <a:blip r:embed="rId3"/>
          <a:stretch>
            <a:fillRect/>
          </a:stretch>
        </p:blipFill>
        <p:spPr>
          <a:xfrm>
            <a:off x="21201" y="2546748"/>
            <a:ext cx="1342650" cy="1336195"/>
          </a:xfrm>
          <a:prstGeom prst="rect">
            <a:avLst/>
          </a:prstGeom>
        </p:spPr>
      </p:pic>
      <p:sp>
        <p:nvSpPr>
          <p:cNvPr id="21" name="Freeform 20">
            <a:extLst>
              <a:ext uri="{FF2B5EF4-FFF2-40B4-BE49-F238E27FC236}">
                <a16:creationId xmlns:a16="http://schemas.microsoft.com/office/drawing/2014/main" id="{CADC5A7E-DDF8-13F7-087E-B196739AABB0}"/>
              </a:ext>
            </a:extLst>
          </p:cNvPr>
          <p:cNvSpPr/>
          <p:nvPr/>
        </p:nvSpPr>
        <p:spPr>
          <a:xfrm>
            <a:off x="2794000" y="1605797"/>
            <a:ext cx="3798600" cy="1600390"/>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Oval 21">
            <a:extLst>
              <a:ext uri="{FF2B5EF4-FFF2-40B4-BE49-F238E27FC236}">
                <a16:creationId xmlns:a16="http://schemas.microsoft.com/office/drawing/2014/main" id="{AE2EA068-65F6-F277-0458-6CE1EF7FF7F6}"/>
              </a:ext>
            </a:extLst>
          </p:cNvPr>
          <p:cNvSpPr/>
          <p:nvPr/>
        </p:nvSpPr>
        <p:spPr>
          <a:xfrm>
            <a:off x="6489845" y="155816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5" name="Straight Connector 24">
            <a:extLst>
              <a:ext uri="{FF2B5EF4-FFF2-40B4-BE49-F238E27FC236}">
                <a16:creationId xmlns:a16="http://schemas.microsoft.com/office/drawing/2014/main" id="{E3E944CD-FF09-080E-D1F0-4BFF93168262}"/>
              </a:ext>
            </a:extLst>
          </p:cNvPr>
          <p:cNvCxnSpPr>
            <a:cxnSpLocks/>
            <a:stCxn id="22" idx="1"/>
            <a:endCxn id="11" idx="5"/>
          </p:cNvCxnSpPr>
          <p:nvPr/>
        </p:nvCxnSpPr>
        <p:spPr>
          <a:xfrm flipH="1" flipV="1">
            <a:off x="6330500" y="1533226"/>
            <a:ext cx="189103" cy="3542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1DB776DF-EA54-ED2E-9E32-349E4551FAEE}"/>
              </a:ext>
            </a:extLst>
          </p:cNvPr>
          <p:cNvCxnSpPr>
            <a:cxnSpLocks/>
            <a:stCxn id="22" idx="1"/>
            <a:endCxn id="12" idx="6"/>
          </p:cNvCxnSpPr>
          <p:nvPr/>
        </p:nvCxnSpPr>
        <p:spPr>
          <a:xfrm flipH="1" flipV="1">
            <a:off x="6045200" y="1244600"/>
            <a:ext cx="474403" cy="32405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5ACEE05C-FB3B-EC6A-AC27-7F268DB42AEB}"/>
              </a:ext>
            </a:extLst>
          </p:cNvPr>
          <p:cNvCxnSpPr>
            <a:cxnSpLocks/>
            <a:stCxn id="22" idx="1"/>
            <a:endCxn id="15" idx="4"/>
          </p:cNvCxnSpPr>
          <p:nvPr/>
        </p:nvCxnSpPr>
        <p:spPr>
          <a:xfrm flipH="1" flipV="1">
            <a:off x="6389400" y="1199406"/>
            <a:ext cx="130203" cy="36924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D95208A9-5515-9153-D65C-B8DE54721524}"/>
              </a:ext>
            </a:extLst>
          </p:cNvPr>
          <p:cNvCxnSpPr>
            <a:cxnSpLocks/>
            <a:stCxn id="22" idx="1"/>
            <a:endCxn id="13" idx="4"/>
          </p:cNvCxnSpPr>
          <p:nvPr/>
        </p:nvCxnSpPr>
        <p:spPr>
          <a:xfrm flipH="1" flipV="1">
            <a:off x="6197600" y="1142833"/>
            <a:ext cx="322003" cy="42581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BC854D26-715D-760F-361F-AC871F5B392E}"/>
              </a:ext>
            </a:extLst>
          </p:cNvPr>
          <p:cNvCxnSpPr>
            <a:cxnSpLocks/>
            <a:stCxn id="22" idx="1"/>
            <a:endCxn id="14" idx="4"/>
          </p:cNvCxnSpPr>
          <p:nvPr/>
        </p:nvCxnSpPr>
        <p:spPr>
          <a:xfrm flipH="1" flipV="1">
            <a:off x="6491000" y="1373439"/>
            <a:ext cx="28603" cy="1952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Oval 13">
            <a:extLst>
              <a:ext uri="{FF2B5EF4-FFF2-40B4-BE49-F238E27FC236}">
                <a16:creationId xmlns:a16="http://schemas.microsoft.com/office/drawing/2014/main" id="{3075756D-2B94-4B01-3C70-339CDA34D01E}"/>
              </a:ext>
            </a:extLst>
          </p:cNvPr>
          <p:cNvSpPr/>
          <p:nvPr/>
        </p:nvSpPr>
        <p:spPr>
          <a:xfrm>
            <a:off x="6389400" y="130185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TextBox 45">
            <a:extLst>
              <a:ext uri="{FF2B5EF4-FFF2-40B4-BE49-F238E27FC236}">
                <a16:creationId xmlns:a16="http://schemas.microsoft.com/office/drawing/2014/main" id="{13E4979B-1478-858D-E213-CAC7BC214F73}"/>
              </a:ext>
            </a:extLst>
          </p:cNvPr>
          <p:cNvSpPr txBox="1"/>
          <p:nvPr/>
        </p:nvSpPr>
        <p:spPr>
          <a:xfrm>
            <a:off x="4743040" y="1664515"/>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“Painted Bunting”</a:t>
            </a:r>
            <a:endParaRPr lang="en-US" sz="2400" dirty="0"/>
          </a:p>
        </p:txBody>
      </p:sp>
      <p:sp>
        <p:nvSpPr>
          <p:cNvPr id="49" name="Title 48">
            <a:extLst>
              <a:ext uri="{FF2B5EF4-FFF2-40B4-BE49-F238E27FC236}">
                <a16:creationId xmlns:a16="http://schemas.microsoft.com/office/drawing/2014/main" id="{3C5D64E9-ED13-A163-E487-554B5532ACBE}"/>
              </a:ext>
            </a:extLst>
          </p:cNvPr>
          <p:cNvSpPr>
            <a:spLocks noGrp="1"/>
          </p:cNvSpPr>
          <p:nvPr>
            <p:ph type="title"/>
          </p:nvPr>
        </p:nvSpPr>
        <p:spPr/>
        <p:txBody>
          <a:bodyPr>
            <a:normAutofit/>
          </a:bodyPr>
          <a:lstStyle/>
          <a:p>
            <a:endParaRPr lang="en-US"/>
          </a:p>
        </p:txBody>
      </p:sp>
    </p:spTree>
    <p:extLst>
      <p:ext uri="{BB962C8B-B14F-4D97-AF65-F5344CB8AC3E}">
        <p14:creationId xmlns:p14="http://schemas.microsoft.com/office/powerpoint/2010/main" val="17752167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10"/>
                                        <p:tgtEl>
                                          <p:spTgt spid="5"/>
                                        </p:tgtEl>
                                      </p:cBhvr>
                                    </p:animEffect>
                                    <p:set>
                                      <p:cBhvr>
                                        <p:cTn id="18" dur="1" fill="hold">
                                          <p:stCondLst>
                                            <p:cond delay="9"/>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1" nodeType="clickEffect">
                                  <p:stCondLst>
                                    <p:cond delay="0"/>
                                  </p:stCondLst>
                                  <p:childTnLst>
                                    <p:animEffect transition="out" filter="dissolve">
                                      <p:cBhvr>
                                        <p:cTn id="29" dur="100"/>
                                        <p:tgtEl>
                                          <p:spTgt spid="2"/>
                                        </p:tgtEl>
                                      </p:cBhvr>
                                    </p:animEffect>
                                    <p:set>
                                      <p:cBhvr>
                                        <p:cTn id="30" dur="1" fill="hold">
                                          <p:stCondLst>
                                            <p:cond delay="99"/>
                                          </p:stCondLst>
                                        </p:cTn>
                                        <p:tgtEl>
                                          <p:spTgt spid="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9"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grpId="1" nodeType="clickEffect">
                                  <p:stCondLst>
                                    <p:cond delay="10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grpId="1" nodeType="clickEffect">
                                  <p:stCondLst>
                                    <p:cond delay="100"/>
                                  </p:stCondLst>
                                  <p:childTnLst>
                                    <p:animEffect transition="out" filter="dissolv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childTnLst>
                                </p:cTn>
                              </p:par>
                              <p:par>
                                <p:cTn id="68" presetID="9"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par>
                                <p:cTn id="76" presetID="9" presetClass="entr" presetSubtype="0"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9"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dissolv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7" presetClass="emph" presetSubtype="2" repeatCount="4000" fill="hold" nodeType="clickEffect">
                                  <p:stCondLst>
                                    <p:cond delay="0"/>
                                  </p:stCondLst>
                                  <p:childTnLst>
                                    <p:animClr clrSpc="rgb" dir="cw">
                                      <p:cBhvr>
                                        <p:cTn id="91" dur="5000" fill="hold"/>
                                        <p:tgtEl>
                                          <p:spTgt spid="25"/>
                                        </p:tgtEl>
                                        <p:attrNameLst>
                                          <p:attrName>stroke.color</p:attrName>
                                        </p:attrNameLst>
                                      </p:cBhvr>
                                      <p:to>
                                        <a:srgbClr val="E90000"/>
                                      </p:to>
                                    </p:animClr>
                                    <p:set>
                                      <p:cBhvr>
                                        <p:cTn id="92" dur="5000" fill="hold"/>
                                        <p:tgtEl>
                                          <p:spTgt spid="25"/>
                                        </p:tgtEl>
                                        <p:attrNameLst>
                                          <p:attrName>stroke.on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animBg="1"/>
      <p:bldP spid="19" grpId="0" animBg="1"/>
      <p:bldP spid="19" grpId="1" animBg="1"/>
      <p:bldP spid="2" grpId="0"/>
      <p:bldP spid="2" grpId="1"/>
      <p:bldP spid="3" grpId="0"/>
      <p:bldP spid="3" grpId="1"/>
      <p:bldP spid="4" grpId="0"/>
      <p:bldP spid="4" grpId="1"/>
      <p:bldP spid="8" grpId="0"/>
      <p:bldP spid="8" grpId="1"/>
      <p:bldP spid="11" grpId="0" animBg="1"/>
      <p:bldP spid="13" grpId="0" animBg="1"/>
      <p:bldP spid="15" grpId="0" animBg="1"/>
      <p:bldP spid="21" grpId="0" animBg="1"/>
      <p:bldP spid="22" grpId="0" animBg="1"/>
      <p:bldP spid="14" grpId="0" animBg="1"/>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824E64A-A893-6428-4A0A-5E89BF640FAB}"/>
              </a:ext>
            </a:extLst>
          </p:cNvPr>
          <p:cNvSpPr txBox="1"/>
          <p:nvPr/>
        </p:nvSpPr>
        <p:spPr>
          <a:xfrm>
            <a:off x="-3729" y="6312653"/>
            <a:ext cx="1231695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 It also makes very quick, easy image classifiers</a:t>
            </a:r>
          </a:p>
        </p:txBody>
      </p:sp>
      <p:sp>
        <p:nvSpPr>
          <p:cNvPr id="7" name="TextBox 6">
            <a:extLst>
              <a:ext uri="{FF2B5EF4-FFF2-40B4-BE49-F238E27FC236}">
                <a16:creationId xmlns:a16="http://schemas.microsoft.com/office/drawing/2014/main" id="{B3D4CA83-607F-652E-21FD-D06F06353BF8}"/>
              </a:ext>
            </a:extLst>
          </p:cNvPr>
          <p:cNvSpPr txBox="1"/>
          <p:nvPr/>
        </p:nvSpPr>
        <p:spPr>
          <a:xfrm>
            <a:off x="8443245" y="5841210"/>
            <a:ext cx="38737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 But are they good?</a:t>
            </a:r>
          </a:p>
        </p:txBody>
      </p:sp>
      <p:pic>
        <p:nvPicPr>
          <p:cNvPr id="16" name="Picture 2" descr="Zero-shot CLIP performance compared to ResNet with linear probe, source [1].">
            <a:extLst>
              <a:ext uri="{FF2B5EF4-FFF2-40B4-BE49-F238E27FC236}">
                <a16:creationId xmlns:a16="http://schemas.microsoft.com/office/drawing/2014/main" id="{A32A6401-F8D5-D815-52A9-08D1D3DB8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825" y="437241"/>
            <a:ext cx="5525880" cy="58754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5DA12AD-951B-00F1-9B1B-1D944B19E5C1}"/>
              </a:ext>
            </a:extLst>
          </p:cNvPr>
          <p:cNvSpPr txBox="1"/>
          <p:nvPr/>
        </p:nvSpPr>
        <p:spPr>
          <a:xfrm>
            <a:off x="196954" y="192419"/>
            <a:ext cx="4879248"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CLIP based classifiers outperform hand-tuned, specially trained classifiers for many, many datasets</a:t>
            </a:r>
          </a:p>
        </p:txBody>
      </p:sp>
      <p:sp>
        <p:nvSpPr>
          <p:cNvPr id="26" name="TextBox 25">
            <a:extLst>
              <a:ext uri="{FF2B5EF4-FFF2-40B4-BE49-F238E27FC236}">
                <a16:creationId xmlns:a16="http://schemas.microsoft.com/office/drawing/2014/main" id="{F943EAD2-10C2-FE64-56BA-3838600F11FC}"/>
              </a:ext>
            </a:extLst>
          </p:cNvPr>
          <p:cNvSpPr txBox="1"/>
          <p:nvPr/>
        </p:nvSpPr>
        <p:spPr>
          <a:xfrm>
            <a:off x="-3729" y="4256446"/>
            <a:ext cx="609600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400" i="0" u="none" strike="noStrike" cap="none" spc="0" normalizeH="0" baseline="0" dirty="0">
                <a:ln>
                  <a:noFill/>
                </a:ln>
                <a:solidFill>
                  <a:srgbClr val="000000"/>
                </a:solidFill>
                <a:effectLst/>
                <a:uFillTx/>
                <a:latin typeface="+mn-lt"/>
                <a:ea typeface="+mn-ea"/>
                <a:cs typeface="+mn-cs"/>
                <a:sym typeface="Helvetica Neue"/>
              </a:rPr>
              <a:t>If you have a problem for which you need image classification,</a:t>
            </a:r>
            <a:r>
              <a:rPr kumimoji="0" lang="en-US" sz="2400" i="0" u="none" strike="noStrike" cap="none" spc="0" normalizeH="0" dirty="0">
                <a:ln>
                  <a:noFill/>
                </a:ln>
                <a:solidFill>
                  <a:srgbClr val="000000"/>
                </a:solidFill>
                <a:effectLst/>
                <a:uFillTx/>
                <a:latin typeface="+mn-lt"/>
                <a:ea typeface="+mn-ea"/>
                <a:cs typeface="+mn-cs"/>
                <a:sym typeface="Helvetica Neue"/>
              </a:rPr>
              <a:t> you no longer need to talk to Computer Vision faculty.  Now any good undergrad can make you a classifier for exactly the classes you care about.</a:t>
            </a:r>
            <a:endParaRPr kumimoji="0" lang="en-US" sz="240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9840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9" b="64912"/>
          <a:stretch/>
        </p:blipFill>
        <p:spPr bwMode="auto">
          <a:xfrm>
            <a:off x="42333" y="2476827"/>
            <a:ext cx="12107334" cy="3970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50492F-2C84-AECB-527A-D156B3B196AB}"/>
              </a:ext>
            </a:extLst>
          </p:cNvPr>
          <p:cNvPicPr>
            <a:picLocks noChangeAspect="1"/>
          </p:cNvPicPr>
          <p:nvPr/>
        </p:nvPicPr>
        <p:blipFill>
          <a:blip r:embed="rId3"/>
          <a:stretch>
            <a:fillRect/>
          </a:stretch>
        </p:blipFill>
        <p:spPr>
          <a:xfrm>
            <a:off x="0" y="1"/>
            <a:ext cx="4014788" cy="1664668"/>
          </a:xfrm>
          <a:prstGeom prst="rect">
            <a:avLst/>
          </a:prstGeom>
        </p:spPr>
      </p:pic>
      <p:sp>
        <p:nvSpPr>
          <p:cNvPr id="2" name="TextBox 1">
            <a:extLst>
              <a:ext uri="{FF2B5EF4-FFF2-40B4-BE49-F238E27FC236}">
                <a16:creationId xmlns:a16="http://schemas.microsoft.com/office/drawing/2014/main" id="{AA2A5EC0-C600-B0A6-0539-66C733758314}"/>
              </a:ext>
            </a:extLst>
          </p:cNvPr>
          <p:cNvSpPr txBox="1"/>
          <p:nvPr/>
        </p:nvSpPr>
        <p:spPr>
          <a:xfrm>
            <a:off x="4742168" y="832335"/>
            <a:ext cx="718789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 even when your data is much less clea</a:t>
            </a:r>
            <a:r>
              <a:rPr lang="en-US" sz="3000" b="1" dirty="0">
                <a:solidFill>
                  <a:srgbClr val="000000"/>
                </a:solidFill>
                <a:sym typeface="Helvetica Neue"/>
              </a:rPr>
              <a:t>n that you’d hope…</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97C1BB19-A1EF-58A0-D4C0-811EE06E622B}"/>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9902920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246A7-1C81-DCB8-11F0-60969BE7261D}"/>
              </a:ext>
            </a:extLst>
          </p:cNvPr>
          <p:cNvSpPr>
            <a:spLocks noGrp="1"/>
          </p:cNvSpPr>
          <p:nvPr>
            <p:ph idx="1"/>
          </p:nvPr>
        </p:nvSpPr>
        <p:spPr>
          <a:xfrm>
            <a:off x="0" y="0"/>
            <a:ext cx="6358247" cy="4351338"/>
          </a:xfrm>
        </p:spPr>
        <p:txBody>
          <a:bodyPr>
            <a:normAutofit/>
          </a:bodyPr>
          <a:lstStyle/>
          <a:p>
            <a:pPr marL="0" indent="0">
              <a:buNone/>
            </a:pPr>
            <a:r>
              <a:rPr lang="en-US" sz="4000" dirty="0"/>
              <a:t>Computer Vision</a:t>
            </a:r>
          </a:p>
          <a:p>
            <a:pPr lvl="1"/>
            <a:r>
              <a:rPr lang="en-US" sz="3600" dirty="0"/>
              <a:t>Originally a mix of Geometry, Statistics and Optics</a:t>
            </a:r>
          </a:p>
          <a:p>
            <a:pPr lvl="1"/>
            <a:r>
              <a:rPr lang="en-US" sz="3600" dirty="0"/>
              <a:t>Currently nearly completely focused on Machine Learning</a:t>
            </a:r>
          </a:p>
          <a:p>
            <a:endParaRPr lang="en-US" sz="4000" dirty="0"/>
          </a:p>
        </p:txBody>
      </p:sp>
      <p:pic>
        <p:nvPicPr>
          <p:cNvPr id="1026" name="Picture 2" descr="xkcd: Tasks">
            <a:extLst>
              <a:ext uri="{FF2B5EF4-FFF2-40B4-BE49-F238E27FC236}">
                <a16:creationId xmlns:a16="http://schemas.microsoft.com/office/drawing/2014/main" id="{9087EB21-41EC-9DC7-B26E-2812B2F6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722" y="20782"/>
            <a:ext cx="4069278" cy="682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455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192" b="34950"/>
          <a:stretch/>
        </p:blipFill>
        <p:spPr bwMode="auto">
          <a:xfrm>
            <a:off x="15875" y="2133600"/>
            <a:ext cx="12176125" cy="32696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C0CB02-6B36-6857-92AA-EEAF8346982F}"/>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5473026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899"/>
          <a:stretch/>
        </p:blipFill>
        <p:spPr bwMode="auto">
          <a:xfrm>
            <a:off x="92052" y="1828799"/>
            <a:ext cx="12099948" cy="37822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5310BF-8827-711D-1F31-7C146DF2FD30}"/>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4144514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4B53E-EC47-CADC-93C8-260E7771D22F}"/>
              </a:ext>
            </a:extLst>
          </p:cNvPr>
          <p:cNvSpPr>
            <a:spLocks noGrp="1"/>
          </p:cNvSpPr>
          <p:nvPr>
            <p:ph type="title"/>
          </p:nvPr>
        </p:nvSpPr>
        <p:spPr/>
        <p:txBody>
          <a:bodyPr>
            <a:normAutofit/>
          </a:bodyPr>
          <a:lstStyle/>
          <a:p>
            <a:endParaRPr lang="en-US"/>
          </a:p>
        </p:txBody>
      </p:sp>
      <p:pic>
        <p:nvPicPr>
          <p:cNvPr id="5" name="Picture 4">
            <a:extLst>
              <a:ext uri="{FF2B5EF4-FFF2-40B4-BE49-F238E27FC236}">
                <a16:creationId xmlns:a16="http://schemas.microsoft.com/office/drawing/2014/main" id="{2F88C9D4-DE97-945D-FFE2-3A1DCF9D8995}"/>
              </a:ext>
            </a:extLst>
          </p:cNvPr>
          <p:cNvPicPr>
            <a:picLocks noChangeAspect="1"/>
          </p:cNvPicPr>
          <p:nvPr/>
        </p:nvPicPr>
        <p:blipFill>
          <a:blip r:embed="rId2"/>
          <a:stretch>
            <a:fillRect/>
          </a:stretch>
        </p:blipFill>
        <p:spPr>
          <a:xfrm>
            <a:off x="-1" y="0"/>
            <a:ext cx="12141739" cy="6056026"/>
          </a:xfrm>
          <a:prstGeom prst="rect">
            <a:avLst/>
          </a:prstGeom>
        </p:spPr>
      </p:pic>
      <p:sp>
        <p:nvSpPr>
          <p:cNvPr id="2" name="TextBox 1">
            <a:extLst>
              <a:ext uri="{FF2B5EF4-FFF2-40B4-BE49-F238E27FC236}">
                <a16:creationId xmlns:a16="http://schemas.microsoft.com/office/drawing/2014/main" id="{9ED8EE3E-6749-7844-110A-EBC7B3E678D7}"/>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98456039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sp>
        <p:nvSpPr>
          <p:cNvPr id="3" name="TextBox 2">
            <a:extLst>
              <a:ext uri="{FF2B5EF4-FFF2-40B4-BE49-F238E27FC236}">
                <a16:creationId xmlns:a16="http://schemas.microsoft.com/office/drawing/2014/main" id="{9FB62B58-E73E-0B09-DE18-74D89B2443B9}"/>
              </a:ext>
            </a:extLst>
          </p:cNvPr>
          <p:cNvSpPr txBox="1"/>
          <p:nvPr/>
        </p:nvSpPr>
        <p:spPr>
          <a:xfrm>
            <a:off x="2403099" y="6208932"/>
            <a:ext cx="10489992" cy="523220"/>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a:rPr>
              <a:t>Application 1: Query a large image dataset with arbitrary English</a:t>
            </a:r>
          </a:p>
        </p:txBody>
      </p:sp>
    </p:spTree>
    <p:extLst>
      <p:ext uri="{BB962C8B-B14F-4D97-AF65-F5344CB8AC3E}">
        <p14:creationId xmlns:p14="http://schemas.microsoft.com/office/powerpoint/2010/main" val="6337700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grpSp>
        <p:nvGrpSpPr>
          <p:cNvPr id="106" name="Group 105">
            <a:extLst>
              <a:ext uri="{FF2B5EF4-FFF2-40B4-BE49-F238E27FC236}">
                <a16:creationId xmlns:a16="http://schemas.microsoft.com/office/drawing/2014/main" id="{0C9E055E-6EFC-7874-0D6C-26E5060D5A56}"/>
              </a:ext>
            </a:extLst>
          </p:cNvPr>
          <p:cNvGrpSpPr/>
          <p:nvPr/>
        </p:nvGrpSpPr>
        <p:grpSpPr>
          <a:xfrm>
            <a:off x="5127097" y="927135"/>
            <a:ext cx="4236720" cy="749444"/>
            <a:chOff x="4640891" y="3225572"/>
            <a:chExt cx="4673088" cy="901844"/>
          </a:xfrm>
        </p:grpSpPr>
        <p:sp>
          <p:nvSpPr>
            <p:cNvPr id="2" name="Oval 1">
              <a:extLst>
                <a:ext uri="{FF2B5EF4-FFF2-40B4-BE49-F238E27FC236}">
                  <a16:creationId xmlns:a16="http://schemas.microsoft.com/office/drawing/2014/main" id="{63AD0897-E8C4-88DE-35CE-6E4260B19B61}"/>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6584CDBE-86B0-BE72-AB88-C40C547782A4}"/>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D8EEE745-E0A5-D7FC-4E86-3812E1C2BE22}"/>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Oval 5">
              <a:extLst>
                <a:ext uri="{FF2B5EF4-FFF2-40B4-BE49-F238E27FC236}">
                  <a16:creationId xmlns:a16="http://schemas.microsoft.com/office/drawing/2014/main" id="{4D5B3CC8-27BF-6C6F-EE38-66D1EC079E1F}"/>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Oval 6">
              <a:extLst>
                <a:ext uri="{FF2B5EF4-FFF2-40B4-BE49-F238E27FC236}">
                  <a16:creationId xmlns:a16="http://schemas.microsoft.com/office/drawing/2014/main" id="{57780628-77DB-6055-2640-FBAECCB5C67E}"/>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0BD97DE3-1090-4B34-FC48-FF541A6E5965}"/>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9D17BC18-4028-BEBE-D907-68F171348772}"/>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3B2AD20E-F0E5-1165-BC8B-B6DBEAA98D91}"/>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7D2D66AF-5683-9C6F-1FBA-DE1A5FF5B036}"/>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44188F71-E419-3C35-28FB-806D1170B34E}"/>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730D3817-2FF4-FFEE-3D47-A8A962876760}"/>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E6640C8B-7A5A-808E-4674-0085EAFD42E2}"/>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819F9F74-B96B-53EC-C6F2-F295423B10BD}"/>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2680C031-9462-A924-3C80-7816715F7041}"/>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CEA13E1E-BFB1-7BC4-1B8F-94259FBC4F1B}"/>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6F83D3E4-68E5-7BC6-562A-53B3B57BFD9E}"/>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9121ACAA-9CE0-1508-6370-69364BF4B621}"/>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09C6952F-F625-8EA3-BD7F-A269B78CCBEE}"/>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25DCFF79-673E-7BE7-A758-E0E195D1C344}"/>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85059C4-B5B9-F7D9-703D-91436413144E}"/>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81025032-2D32-5C18-94A9-4CE54F753B1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4E3F2A62-2FB7-76CB-CED5-F1E87ABB9269}"/>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0D3AA43C-E477-9058-615B-BFFDDB11CBDA}"/>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7B367E92-676D-44C5-676E-9F88D6C87FE0}"/>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067CB8EA-63CC-4EB7-68C2-19A6761B70BF}"/>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96C94A62-5879-D9B4-1F6A-AF2B52544FF6}"/>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95777B55-9355-7377-855E-783742BD8C6E}"/>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DCA711B0-1D2F-1BE0-3AE4-225A1DD321EC}"/>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C5E7B976-8022-50C2-C88E-E54FE0A31537}"/>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CF153A11-022F-4AB3-E6D2-0628BF230F9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BD8831F3-E684-24A8-71A3-8E84C881B9EF}"/>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5EE816D5-48B4-63A2-BD4B-D0032CE5EF0A}"/>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7301CD2F-F981-2A57-26DC-03BD09E4858B}"/>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0058744A-970F-508D-5FA9-3AC09AFC07E9}"/>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BB07D92E-F2A0-C25D-A352-107E53873B8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E52A7EB-47DE-6F78-ADA4-DD7539158DE3}"/>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27BF5544-4CC3-F400-B54A-561397059655}"/>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A0DE629E-B936-0F0E-14D0-F347835385AC}"/>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F4F7720C-AD71-B824-AF70-AB1B604D003F}"/>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2F24069B-18D6-3EF3-43D9-BB919203077E}"/>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3C96F387-2843-FB1A-5B11-4644DA603AAC}"/>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Oval 72">
              <a:extLst>
                <a:ext uri="{FF2B5EF4-FFF2-40B4-BE49-F238E27FC236}">
                  <a16:creationId xmlns:a16="http://schemas.microsoft.com/office/drawing/2014/main" id="{AA3FCCEA-14D8-E54F-4C0F-5970F500CF80}"/>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Oval 73">
              <a:extLst>
                <a:ext uri="{FF2B5EF4-FFF2-40B4-BE49-F238E27FC236}">
                  <a16:creationId xmlns:a16="http://schemas.microsoft.com/office/drawing/2014/main" id="{9579C0BA-1753-3F94-150A-CAF83264D6E4}"/>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Oval 74">
              <a:extLst>
                <a:ext uri="{FF2B5EF4-FFF2-40B4-BE49-F238E27FC236}">
                  <a16:creationId xmlns:a16="http://schemas.microsoft.com/office/drawing/2014/main" id="{CEDE106D-28D3-786C-4059-78E87D512196}"/>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Oval 75">
              <a:extLst>
                <a:ext uri="{FF2B5EF4-FFF2-40B4-BE49-F238E27FC236}">
                  <a16:creationId xmlns:a16="http://schemas.microsoft.com/office/drawing/2014/main" id="{102CD656-3F6A-256D-6D4D-2B94EBB3990A}"/>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Oval 76">
              <a:extLst>
                <a:ext uri="{FF2B5EF4-FFF2-40B4-BE49-F238E27FC236}">
                  <a16:creationId xmlns:a16="http://schemas.microsoft.com/office/drawing/2014/main" id="{2A71D995-8A71-458A-1C32-8AE46E67787E}"/>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Oval 77">
              <a:extLst>
                <a:ext uri="{FF2B5EF4-FFF2-40B4-BE49-F238E27FC236}">
                  <a16:creationId xmlns:a16="http://schemas.microsoft.com/office/drawing/2014/main" id="{EFA8C5FE-9AA5-4A77-0932-BE52ED560F99}"/>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Oval 78">
              <a:extLst>
                <a:ext uri="{FF2B5EF4-FFF2-40B4-BE49-F238E27FC236}">
                  <a16:creationId xmlns:a16="http://schemas.microsoft.com/office/drawing/2014/main" id="{AC22FBEE-BFD2-B551-4D95-570F4826672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Oval 79">
              <a:extLst>
                <a:ext uri="{FF2B5EF4-FFF2-40B4-BE49-F238E27FC236}">
                  <a16:creationId xmlns:a16="http://schemas.microsoft.com/office/drawing/2014/main" id="{AFE20DAF-245C-92B4-6D40-A80CBE93C883}"/>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1" name="Oval 80">
              <a:extLst>
                <a:ext uri="{FF2B5EF4-FFF2-40B4-BE49-F238E27FC236}">
                  <a16:creationId xmlns:a16="http://schemas.microsoft.com/office/drawing/2014/main" id="{D8D8E5C7-3666-7F6E-2E77-729C62CD308B}"/>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Oval 81">
              <a:extLst>
                <a:ext uri="{FF2B5EF4-FFF2-40B4-BE49-F238E27FC236}">
                  <a16:creationId xmlns:a16="http://schemas.microsoft.com/office/drawing/2014/main" id="{72E6C114-9DB6-A607-55DC-73A2AE219D94}"/>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Oval 82">
              <a:extLst>
                <a:ext uri="{FF2B5EF4-FFF2-40B4-BE49-F238E27FC236}">
                  <a16:creationId xmlns:a16="http://schemas.microsoft.com/office/drawing/2014/main" id="{B6766ACB-AF4B-4196-0F04-52E98FA2B52D}"/>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4" name="Oval 83">
              <a:extLst>
                <a:ext uri="{FF2B5EF4-FFF2-40B4-BE49-F238E27FC236}">
                  <a16:creationId xmlns:a16="http://schemas.microsoft.com/office/drawing/2014/main" id="{87A2E82B-7C3C-F264-C7D0-0B153D5E2F4F}"/>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5" name="Oval 84">
              <a:extLst>
                <a:ext uri="{FF2B5EF4-FFF2-40B4-BE49-F238E27FC236}">
                  <a16:creationId xmlns:a16="http://schemas.microsoft.com/office/drawing/2014/main" id="{AFF69F07-8542-5DE9-71E1-E83450176F92}"/>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6" name="Oval 85">
              <a:extLst>
                <a:ext uri="{FF2B5EF4-FFF2-40B4-BE49-F238E27FC236}">
                  <a16:creationId xmlns:a16="http://schemas.microsoft.com/office/drawing/2014/main" id="{4E065743-B9EB-B3AE-FBC4-13C82DDD9BAF}"/>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7" name="Oval 86">
              <a:extLst>
                <a:ext uri="{FF2B5EF4-FFF2-40B4-BE49-F238E27FC236}">
                  <a16:creationId xmlns:a16="http://schemas.microsoft.com/office/drawing/2014/main" id="{FF5B356D-54FE-0CF6-17FB-ECCFD7F93B6D}"/>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8" name="Oval 87">
              <a:extLst>
                <a:ext uri="{FF2B5EF4-FFF2-40B4-BE49-F238E27FC236}">
                  <a16:creationId xmlns:a16="http://schemas.microsoft.com/office/drawing/2014/main" id="{691749A2-CCB7-F60D-6F71-6AB8E5C8F3D5}"/>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9" name="Oval 88">
              <a:extLst>
                <a:ext uri="{FF2B5EF4-FFF2-40B4-BE49-F238E27FC236}">
                  <a16:creationId xmlns:a16="http://schemas.microsoft.com/office/drawing/2014/main" id="{D6672197-ABC4-35A7-5EBF-7E8DF38E1458}"/>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0" name="Oval 89">
              <a:extLst>
                <a:ext uri="{FF2B5EF4-FFF2-40B4-BE49-F238E27FC236}">
                  <a16:creationId xmlns:a16="http://schemas.microsoft.com/office/drawing/2014/main" id="{7E26D90A-D846-79AF-5F72-A4918CE71287}"/>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0B865D6B-20C8-0ACA-DC32-B1EC25F4BC8F}"/>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2" name="Oval 91">
              <a:extLst>
                <a:ext uri="{FF2B5EF4-FFF2-40B4-BE49-F238E27FC236}">
                  <a16:creationId xmlns:a16="http://schemas.microsoft.com/office/drawing/2014/main" id="{EE40B856-2759-082F-7362-B6BF2C62C1D1}"/>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3" name="Oval 92">
              <a:extLst>
                <a:ext uri="{FF2B5EF4-FFF2-40B4-BE49-F238E27FC236}">
                  <a16:creationId xmlns:a16="http://schemas.microsoft.com/office/drawing/2014/main" id="{5B95B256-AB4F-EC40-B7D8-E174B77888D4}"/>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4" name="Oval 93">
              <a:extLst>
                <a:ext uri="{FF2B5EF4-FFF2-40B4-BE49-F238E27FC236}">
                  <a16:creationId xmlns:a16="http://schemas.microsoft.com/office/drawing/2014/main" id="{5BF06DFD-879B-EFE5-B8BB-49AE6C293A24}"/>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Oval 96">
              <a:extLst>
                <a:ext uri="{FF2B5EF4-FFF2-40B4-BE49-F238E27FC236}">
                  <a16:creationId xmlns:a16="http://schemas.microsoft.com/office/drawing/2014/main" id="{1E70FF9C-B3DF-4A5A-003E-85371DEEB79D}"/>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E0CA0755-0449-E9FC-6541-BC35EECC07F1}"/>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153D5A6B-67F9-B328-5F35-6DA8485B6796}"/>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07" name="TextBox 106">
            <a:extLst>
              <a:ext uri="{FF2B5EF4-FFF2-40B4-BE49-F238E27FC236}">
                <a16:creationId xmlns:a16="http://schemas.microsoft.com/office/drawing/2014/main" id="{26BB02C6-8A4E-12C5-F925-282F8AA129CD}"/>
              </a:ext>
            </a:extLst>
          </p:cNvPr>
          <p:cNvSpPr txBox="1"/>
          <p:nvPr/>
        </p:nvSpPr>
        <p:spPr>
          <a:xfrm>
            <a:off x="7485368" y="1914377"/>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CLIP Features of all images in your database</a:t>
            </a:r>
          </a:p>
        </p:txBody>
      </p:sp>
    </p:spTree>
    <p:extLst>
      <p:ext uri="{BB962C8B-B14F-4D97-AF65-F5344CB8AC3E}">
        <p14:creationId xmlns:p14="http://schemas.microsoft.com/office/powerpoint/2010/main" val="50260262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grpSp>
        <p:nvGrpSpPr>
          <p:cNvPr id="106" name="Group 105">
            <a:extLst>
              <a:ext uri="{FF2B5EF4-FFF2-40B4-BE49-F238E27FC236}">
                <a16:creationId xmlns:a16="http://schemas.microsoft.com/office/drawing/2014/main" id="{0C9E055E-6EFC-7874-0D6C-26E5060D5A56}"/>
              </a:ext>
            </a:extLst>
          </p:cNvPr>
          <p:cNvGrpSpPr/>
          <p:nvPr/>
        </p:nvGrpSpPr>
        <p:grpSpPr>
          <a:xfrm>
            <a:off x="5127097" y="927135"/>
            <a:ext cx="4236720" cy="749444"/>
            <a:chOff x="4640891" y="3225572"/>
            <a:chExt cx="4673088" cy="901844"/>
          </a:xfrm>
        </p:grpSpPr>
        <p:sp>
          <p:nvSpPr>
            <p:cNvPr id="2" name="Oval 1">
              <a:extLst>
                <a:ext uri="{FF2B5EF4-FFF2-40B4-BE49-F238E27FC236}">
                  <a16:creationId xmlns:a16="http://schemas.microsoft.com/office/drawing/2014/main" id="{63AD0897-E8C4-88DE-35CE-6E4260B19B61}"/>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6584CDBE-86B0-BE72-AB88-C40C547782A4}"/>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D8EEE745-E0A5-D7FC-4E86-3812E1C2BE22}"/>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Oval 5">
              <a:extLst>
                <a:ext uri="{FF2B5EF4-FFF2-40B4-BE49-F238E27FC236}">
                  <a16:creationId xmlns:a16="http://schemas.microsoft.com/office/drawing/2014/main" id="{4D5B3CC8-27BF-6C6F-EE38-66D1EC079E1F}"/>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Oval 6">
              <a:extLst>
                <a:ext uri="{FF2B5EF4-FFF2-40B4-BE49-F238E27FC236}">
                  <a16:creationId xmlns:a16="http://schemas.microsoft.com/office/drawing/2014/main" id="{57780628-77DB-6055-2640-FBAECCB5C67E}"/>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0BD97DE3-1090-4B34-FC48-FF541A6E5965}"/>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9D17BC18-4028-BEBE-D907-68F171348772}"/>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3B2AD20E-F0E5-1165-BC8B-B6DBEAA98D91}"/>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7D2D66AF-5683-9C6F-1FBA-DE1A5FF5B036}"/>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44188F71-E419-3C35-28FB-806D1170B34E}"/>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730D3817-2FF4-FFEE-3D47-A8A962876760}"/>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E6640C8B-7A5A-808E-4674-0085EAFD42E2}"/>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819F9F74-B96B-53EC-C6F2-F295423B10BD}"/>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2680C031-9462-A924-3C80-7816715F7041}"/>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CEA13E1E-BFB1-7BC4-1B8F-94259FBC4F1B}"/>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6F83D3E4-68E5-7BC6-562A-53B3B57BFD9E}"/>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9121ACAA-9CE0-1508-6370-69364BF4B621}"/>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09C6952F-F625-8EA3-BD7F-A269B78CCBEE}"/>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25DCFF79-673E-7BE7-A758-E0E195D1C344}"/>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85059C4-B5B9-F7D9-703D-91436413144E}"/>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81025032-2D32-5C18-94A9-4CE54F753B1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4E3F2A62-2FB7-76CB-CED5-F1E87ABB9269}"/>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0D3AA43C-E477-9058-615B-BFFDDB11CBDA}"/>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7B367E92-676D-44C5-676E-9F88D6C87FE0}"/>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067CB8EA-63CC-4EB7-68C2-19A6761B70BF}"/>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96C94A62-5879-D9B4-1F6A-AF2B52544FF6}"/>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95777B55-9355-7377-855E-783742BD8C6E}"/>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DCA711B0-1D2F-1BE0-3AE4-225A1DD321EC}"/>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C5E7B976-8022-50C2-C88E-E54FE0A31537}"/>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CF153A11-022F-4AB3-E6D2-0628BF230F9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BD8831F3-E684-24A8-71A3-8E84C881B9EF}"/>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5EE816D5-48B4-63A2-BD4B-D0032CE5EF0A}"/>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7301CD2F-F981-2A57-26DC-03BD09E4858B}"/>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0058744A-970F-508D-5FA9-3AC09AFC07E9}"/>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BB07D92E-F2A0-C25D-A352-107E53873B8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E52A7EB-47DE-6F78-ADA4-DD7539158DE3}"/>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27BF5544-4CC3-F400-B54A-561397059655}"/>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A0DE629E-B936-0F0E-14D0-F347835385AC}"/>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F4F7720C-AD71-B824-AF70-AB1B604D003F}"/>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2F24069B-18D6-3EF3-43D9-BB919203077E}"/>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3C96F387-2843-FB1A-5B11-4644DA603AAC}"/>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Oval 72">
              <a:extLst>
                <a:ext uri="{FF2B5EF4-FFF2-40B4-BE49-F238E27FC236}">
                  <a16:creationId xmlns:a16="http://schemas.microsoft.com/office/drawing/2014/main" id="{AA3FCCEA-14D8-E54F-4C0F-5970F500CF80}"/>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Oval 73">
              <a:extLst>
                <a:ext uri="{FF2B5EF4-FFF2-40B4-BE49-F238E27FC236}">
                  <a16:creationId xmlns:a16="http://schemas.microsoft.com/office/drawing/2014/main" id="{9579C0BA-1753-3F94-150A-CAF83264D6E4}"/>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Oval 74">
              <a:extLst>
                <a:ext uri="{FF2B5EF4-FFF2-40B4-BE49-F238E27FC236}">
                  <a16:creationId xmlns:a16="http://schemas.microsoft.com/office/drawing/2014/main" id="{CEDE106D-28D3-786C-4059-78E87D512196}"/>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Oval 75">
              <a:extLst>
                <a:ext uri="{FF2B5EF4-FFF2-40B4-BE49-F238E27FC236}">
                  <a16:creationId xmlns:a16="http://schemas.microsoft.com/office/drawing/2014/main" id="{102CD656-3F6A-256D-6D4D-2B94EBB3990A}"/>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Oval 76">
              <a:extLst>
                <a:ext uri="{FF2B5EF4-FFF2-40B4-BE49-F238E27FC236}">
                  <a16:creationId xmlns:a16="http://schemas.microsoft.com/office/drawing/2014/main" id="{2A71D995-8A71-458A-1C32-8AE46E67787E}"/>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Oval 77">
              <a:extLst>
                <a:ext uri="{FF2B5EF4-FFF2-40B4-BE49-F238E27FC236}">
                  <a16:creationId xmlns:a16="http://schemas.microsoft.com/office/drawing/2014/main" id="{EFA8C5FE-9AA5-4A77-0932-BE52ED560F99}"/>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Oval 78">
              <a:extLst>
                <a:ext uri="{FF2B5EF4-FFF2-40B4-BE49-F238E27FC236}">
                  <a16:creationId xmlns:a16="http://schemas.microsoft.com/office/drawing/2014/main" id="{AC22FBEE-BFD2-B551-4D95-570F4826672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Oval 79">
              <a:extLst>
                <a:ext uri="{FF2B5EF4-FFF2-40B4-BE49-F238E27FC236}">
                  <a16:creationId xmlns:a16="http://schemas.microsoft.com/office/drawing/2014/main" id="{AFE20DAF-245C-92B4-6D40-A80CBE93C883}"/>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1" name="Oval 80">
              <a:extLst>
                <a:ext uri="{FF2B5EF4-FFF2-40B4-BE49-F238E27FC236}">
                  <a16:creationId xmlns:a16="http://schemas.microsoft.com/office/drawing/2014/main" id="{D8D8E5C7-3666-7F6E-2E77-729C62CD308B}"/>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Oval 81">
              <a:extLst>
                <a:ext uri="{FF2B5EF4-FFF2-40B4-BE49-F238E27FC236}">
                  <a16:creationId xmlns:a16="http://schemas.microsoft.com/office/drawing/2014/main" id="{72E6C114-9DB6-A607-55DC-73A2AE219D94}"/>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Oval 82">
              <a:extLst>
                <a:ext uri="{FF2B5EF4-FFF2-40B4-BE49-F238E27FC236}">
                  <a16:creationId xmlns:a16="http://schemas.microsoft.com/office/drawing/2014/main" id="{B6766ACB-AF4B-4196-0F04-52E98FA2B52D}"/>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4" name="Oval 83">
              <a:extLst>
                <a:ext uri="{FF2B5EF4-FFF2-40B4-BE49-F238E27FC236}">
                  <a16:creationId xmlns:a16="http://schemas.microsoft.com/office/drawing/2014/main" id="{87A2E82B-7C3C-F264-C7D0-0B153D5E2F4F}"/>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5" name="Oval 84">
              <a:extLst>
                <a:ext uri="{FF2B5EF4-FFF2-40B4-BE49-F238E27FC236}">
                  <a16:creationId xmlns:a16="http://schemas.microsoft.com/office/drawing/2014/main" id="{AFF69F07-8542-5DE9-71E1-E83450176F92}"/>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6" name="Oval 85">
              <a:extLst>
                <a:ext uri="{FF2B5EF4-FFF2-40B4-BE49-F238E27FC236}">
                  <a16:creationId xmlns:a16="http://schemas.microsoft.com/office/drawing/2014/main" id="{4E065743-B9EB-B3AE-FBC4-13C82DDD9BAF}"/>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7" name="Oval 86">
              <a:extLst>
                <a:ext uri="{FF2B5EF4-FFF2-40B4-BE49-F238E27FC236}">
                  <a16:creationId xmlns:a16="http://schemas.microsoft.com/office/drawing/2014/main" id="{FF5B356D-54FE-0CF6-17FB-ECCFD7F93B6D}"/>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8" name="Oval 87">
              <a:extLst>
                <a:ext uri="{FF2B5EF4-FFF2-40B4-BE49-F238E27FC236}">
                  <a16:creationId xmlns:a16="http://schemas.microsoft.com/office/drawing/2014/main" id="{691749A2-CCB7-F60D-6F71-6AB8E5C8F3D5}"/>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9" name="Oval 88">
              <a:extLst>
                <a:ext uri="{FF2B5EF4-FFF2-40B4-BE49-F238E27FC236}">
                  <a16:creationId xmlns:a16="http://schemas.microsoft.com/office/drawing/2014/main" id="{D6672197-ABC4-35A7-5EBF-7E8DF38E1458}"/>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0" name="Oval 89">
              <a:extLst>
                <a:ext uri="{FF2B5EF4-FFF2-40B4-BE49-F238E27FC236}">
                  <a16:creationId xmlns:a16="http://schemas.microsoft.com/office/drawing/2014/main" id="{7E26D90A-D846-79AF-5F72-A4918CE71287}"/>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0B865D6B-20C8-0ACA-DC32-B1EC25F4BC8F}"/>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2" name="Oval 91">
              <a:extLst>
                <a:ext uri="{FF2B5EF4-FFF2-40B4-BE49-F238E27FC236}">
                  <a16:creationId xmlns:a16="http://schemas.microsoft.com/office/drawing/2014/main" id="{EE40B856-2759-082F-7362-B6BF2C62C1D1}"/>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3" name="Oval 92">
              <a:extLst>
                <a:ext uri="{FF2B5EF4-FFF2-40B4-BE49-F238E27FC236}">
                  <a16:creationId xmlns:a16="http://schemas.microsoft.com/office/drawing/2014/main" id="{5B95B256-AB4F-EC40-B7D8-E174B77888D4}"/>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4" name="Oval 93">
              <a:extLst>
                <a:ext uri="{FF2B5EF4-FFF2-40B4-BE49-F238E27FC236}">
                  <a16:creationId xmlns:a16="http://schemas.microsoft.com/office/drawing/2014/main" id="{5BF06DFD-879B-EFE5-B8BB-49AE6C293A24}"/>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Oval 96">
              <a:extLst>
                <a:ext uri="{FF2B5EF4-FFF2-40B4-BE49-F238E27FC236}">
                  <a16:creationId xmlns:a16="http://schemas.microsoft.com/office/drawing/2014/main" id="{1E70FF9C-B3DF-4A5A-003E-85371DEEB79D}"/>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E0CA0755-0449-E9FC-6541-BC35EECC07F1}"/>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153D5A6B-67F9-B328-5F35-6DA8485B6796}"/>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07" name="TextBox 106">
            <a:extLst>
              <a:ext uri="{FF2B5EF4-FFF2-40B4-BE49-F238E27FC236}">
                <a16:creationId xmlns:a16="http://schemas.microsoft.com/office/drawing/2014/main" id="{26BB02C6-8A4E-12C5-F925-282F8AA129CD}"/>
              </a:ext>
            </a:extLst>
          </p:cNvPr>
          <p:cNvSpPr txBox="1"/>
          <p:nvPr/>
        </p:nvSpPr>
        <p:spPr>
          <a:xfrm>
            <a:off x="7485368" y="1914377"/>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CLIP Features of all images in your database</a:t>
            </a:r>
          </a:p>
        </p:txBody>
      </p:sp>
      <p:sp>
        <p:nvSpPr>
          <p:cNvPr id="19" name="Oval 18">
            <a:extLst>
              <a:ext uri="{FF2B5EF4-FFF2-40B4-BE49-F238E27FC236}">
                <a16:creationId xmlns:a16="http://schemas.microsoft.com/office/drawing/2014/main" id="{C89F567A-B20A-C0CE-5F61-807047CAA102}"/>
              </a:ext>
            </a:extLst>
          </p:cNvPr>
          <p:cNvSpPr/>
          <p:nvPr/>
        </p:nvSpPr>
        <p:spPr>
          <a:xfrm>
            <a:off x="6045101" y="1216777"/>
            <a:ext cx="2071160" cy="326488"/>
          </a:xfrm>
          <a:prstGeom prst="ellipse">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3" name="TextBox 22">
            <a:extLst>
              <a:ext uri="{FF2B5EF4-FFF2-40B4-BE49-F238E27FC236}">
                <a16:creationId xmlns:a16="http://schemas.microsoft.com/office/drawing/2014/main" id="{3B94BA6C-8CBE-7537-B6D6-3B95562DD2FA}"/>
              </a:ext>
            </a:extLst>
          </p:cNvPr>
          <p:cNvSpPr txBox="1"/>
          <p:nvPr/>
        </p:nvSpPr>
        <p:spPr>
          <a:xfrm>
            <a:off x="7493415" y="3042592"/>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Retrieve nearby images as search results</a:t>
            </a:r>
          </a:p>
        </p:txBody>
      </p:sp>
    </p:spTree>
    <p:extLst>
      <p:ext uri="{BB962C8B-B14F-4D97-AF65-F5344CB8AC3E}">
        <p14:creationId xmlns:p14="http://schemas.microsoft.com/office/powerpoint/2010/main" val="247647958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19040-5A6E-B985-95C9-723B8173C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87" y="840889"/>
            <a:ext cx="8579634" cy="5001398"/>
          </a:xfrm>
          <a:prstGeom prst="rect">
            <a:avLst/>
          </a:prstGeom>
        </p:spPr>
      </p:pic>
      <p:sp>
        <p:nvSpPr>
          <p:cNvPr id="2" name="Oval 1">
            <a:extLst>
              <a:ext uri="{FF2B5EF4-FFF2-40B4-BE49-F238E27FC236}">
                <a16:creationId xmlns:a16="http://schemas.microsoft.com/office/drawing/2014/main" id="{6DC3388C-1840-72A5-6157-93A942C055A0}"/>
              </a:ext>
            </a:extLst>
          </p:cNvPr>
          <p:cNvSpPr/>
          <p:nvPr/>
        </p:nvSpPr>
        <p:spPr>
          <a:xfrm>
            <a:off x="2260600" y="231697"/>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EDDBD8AD-0B05-A41D-7345-A30364C5FC3A}"/>
              </a:ext>
            </a:extLst>
          </p:cNvPr>
          <p:cNvSpPr/>
          <p:nvPr/>
        </p:nvSpPr>
        <p:spPr>
          <a:xfrm>
            <a:off x="4388517" y="678908"/>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6" name="Group 5">
            <a:extLst>
              <a:ext uri="{FF2B5EF4-FFF2-40B4-BE49-F238E27FC236}">
                <a16:creationId xmlns:a16="http://schemas.microsoft.com/office/drawing/2014/main" id="{930E61C3-9BF0-BB13-EAF5-877F7A45164B}"/>
              </a:ext>
            </a:extLst>
          </p:cNvPr>
          <p:cNvGrpSpPr/>
          <p:nvPr/>
        </p:nvGrpSpPr>
        <p:grpSpPr>
          <a:xfrm>
            <a:off x="2505731" y="275429"/>
            <a:ext cx="4236720" cy="749444"/>
            <a:chOff x="4640891" y="3225572"/>
            <a:chExt cx="4673088" cy="901844"/>
          </a:xfrm>
        </p:grpSpPr>
        <p:sp>
          <p:nvSpPr>
            <p:cNvPr id="7" name="Oval 6">
              <a:extLst>
                <a:ext uri="{FF2B5EF4-FFF2-40B4-BE49-F238E27FC236}">
                  <a16:creationId xmlns:a16="http://schemas.microsoft.com/office/drawing/2014/main" id="{7E603F96-5134-E672-ACB2-2BB3CC200D20}"/>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97ABA0C9-9205-5A69-8F99-90006845168A}"/>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54A52E22-5F2E-B5A7-C03D-5F648F4B5491}"/>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Oval 9">
              <a:extLst>
                <a:ext uri="{FF2B5EF4-FFF2-40B4-BE49-F238E27FC236}">
                  <a16:creationId xmlns:a16="http://schemas.microsoft.com/office/drawing/2014/main" id="{6B81185D-3143-D925-37D5-346D601B453E}"/>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2C4BABCD-BD49-6FC7-DAF9-9E8AC8F212E9}"/>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BC6C3183-C5E8-8BCF-41EA-98F20482C214}"/>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Oval 12">
              <a:extLst>
                <a:ext uri="{FF2B5EF4-FFF2-40B4-BE49-F238E27FC236}">
                  <a16:creationId xmlns:a16="http://schemas.microsoft.com/office/drawing/2014/main" id="{2C81250C-A02F-8FF1-FD46-A739FDCEA17B}"/>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DB7C53E4-FB1A-8E6C-F5FF-CCA17CA61A94}"/>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586198A-386D-40D6-6CA6-B45A82F2CB6B}"/>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F3BF8CA0-479F-948B-0AC5-137BA8C0CAB7}"/>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A518591-1DD5-6FA4-ADBE-A21AD289A9F9}"/>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9EE919A9-2D12-3931-1411-8A72703F87F3}"/>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Oval 18">
              <a:extLst>
                <a:ext uri="{FF2B5EF4-FFF2-40B4-BE49-F238E27FC236}">
                  <a16:creationId xmlns:a16="http://schemas.microsoft.com/office/drawing/2014/main" id="{228C4373-270F-A086-896D-2AB70C1043A7}"/>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2AC00160-6A92-9F5B-0417-55733129541E}"/>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91050934-5A62-0BA8-D61F-C312B5442167}"/>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92F52BE9-BE23-3102-6BBF-20B67C3EF0F9}"/>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Oval 22">
              <a:extLst>
                <a:ext uri="{FF2B5EF4-FFF2-40B4-BE49-F238E27FC236}">
                  <a16:creationId xmlns:a16="http://schemas.microsoft.com/office/drawing/2014/main" id="{044A017D-9C78-E20B-6B6D-5A7ABCF8C8D9}"/>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1F60BF82-5A36-0B72-2F8B-BB1F089253D4}"/>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C5410868-C6B7-F0E0-30D1-975C0FE9C502}"/>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3070F3B5-E186-312C-1E8D-F71B09602CEF}"/>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Oval 26">
              <a:extLst>
                <a:ext uri="{FF2B5EF4-FFF2-40B4-BE49-F238E27FC236}">
                  <a16:creationId xmlns:a16="http://schemas.microsoft.com/office/drawing/2014/main" id="{4B767BF6-7729-22F9-3FFF-D5D9853CE94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Oval 27">
              <a:extLst>
                <a:ext uri="{FF2B5EF4-FFF2-40B4-BE49-F238E27FC236}">
                  <a16:creationId xmlns:a16="http://schemas.microsoft.com/office/drawing/2014/main" id="{D531BD27-6807-6821-6EF8-3C1AB3775BA6}"/>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Oval 28">
              <a:extLst>
                <a:ext uri="{FF2B5EF4-FFF2-40B4-BE49-F238E27FC236}">
                  <a16:creationId xmlns:a16="http://schemas.microsoft.com/office/drawing/2014/main" id="{F02FB57B-087D-53F3-EE12-DE1174481D1B}"/>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21F01FE7-10D9-E734-2CCD-1634E4BB3844}"/>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1" name="Oval 30">
              <a:extLst>
                <a:ext uri="{FF2B5EF4-FFF2-40B4-BE49-F238E27FC236}">
                  <a16:creationId xmlns:a16="http://schemas.microsoft.com/office/drawing/2014/main" id="{2FE3358D-F2F0-D79B-2BF5-3C9F9804F0C8}"/>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8F878A1C-387D-3387-DCBA-8C43BEC9A751}"/>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7C2819E2-6F0B-3A92-5A72-F7ED93EA0FFF}"/>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73140BF5-162C-D343-6E9D-9A9CE625EACE}"/>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Oval 34">
              <a:extLst>
                <a:ext uri="{FF2B5EF4-FFF2-40B4-BE49-F238E27FC236}">
                  <a16:creationId xmlns:a16="http://schemas.microsoft.com/office/drawing/2014/main" id="{0997AC13-7E6E-28E9-D618-357C2E6FDE9F}"/>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Oval 35">
              <a:extLst>
                <a:ext uri="{FF2B5EF4-FFF2-40B4-BE49-F238E27FC236}">
                  <a16:creationId xmlns:a16="http://schemas.microsoft.com/office/drawing/2014/main" id="{AE1D4B7A-E7A9-22A0-8268-2831B143EBC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8A8AA27E-74B3-481E-7F08-3323A7B01CDD}"/>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32C82A7B-AB70-0205-7EB6-F951047F9936}"/>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 name="Oval 38">
              <a:extLst>
                <a:ext uri="{FF2B5EF4-FFF2-40B4-BE49-F238E27FC236}">
                  <a16:creationId xmlns:a16="http://schemas.microsoft.com/office/drawing/2014/main" id="{7E29D3F8-3E53-D6E5-DB4B-B42D5D7616FE}"/>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Oval 39">
              <a:extLst>
                <a:ext uri="{FF2B5EF4-FFF2-40B4-BE49-F238E27FC236}">
                  <a16:creationId xmlns:a16="http://schemas.microsoft.com/office/drawing/2014/main" id="{045E4707-3B2A-E9BA-0966-6BFDFA8D202F}"/>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Oval 40">
              <a:extLst>
                <a:ext uri="{FF2B5EF4-FFF2-40B4-BE49-F238E27FC236}">
                  <a16:creationId xmlns:a16="http://schemas.microsoft.com/office/drawing/2014/main" id="{B32EB46C-62A3-DA46-C154-5E6F3E68064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Oval 41">
              <a:extLst>
                <a:ext uri="{FF2B5EF4-FFF2-40B4-BE49-F238E27FC236}">
                  <a16:creationId xmlns:a16="http://schemas.microsoft.com/office/drawing/2014/main" id="{2345E729-B32E-26ED-1D73-2A5C69EA817F}"/>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Oval 42">
              <a:extLst>
                <a:ext uri="{FF2B5EF4-FFF2-40B4-BE49-F238E27FC236}">
                  <a16:creationId xmlns:a16="http://schemas.microsoft.com/office/drawing/2014/main" id="{F3FB0150-7BC1-E5E3-2B3B-9B9FD2E34ADB}"/>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Oval 43">
              <a:extLst>
                <a:ext uri="{FF2B5EF4-FFF2-40B4-BE49-F238E27FC236}">
                  <a16:creationId xmlns:a16="http://schemas.microsoft.com/office/drawing/2014/main" id="{17B568AA-FE52-86D6-8746-3B30C2DA06D1}"/>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Oval 44">
              <a:extLst>
                <a:ext uri="{FF2B5EF4-FFF2-40B4-BE49-F238E27FC236}">
                  <a16:creationId xmlns:a16="http://schemas.microsoft.com/office/drawing/2014/main" id="{5B5A9C2A-61F6-9EE4-96A9-9E4BE6B0448D}"/>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Oval 45">
              <a:extLst>
                <a:ext uri="{FF2B5EF4-FFF2-40B4-BE49-F238E27FC236}">
                  <a16:creationId xmlns:a16="http://schemas.microsoft.com/office/drawing/2014/main" id="{37A340F9-B933-3270-858C-89C674D2CDDB}"/>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5101C68C-1995-91AF-324E-80BF5BD7E6A7}"/>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Oval 47">
              <a:extLst>
                <a:ext uri="{FF2B5EF4-FFF2-40B4-BE49-F238E27FC236}">
                  <a16:creationId xmlns:a16="http://schemas.microsoft.com/office/drawing/2014/main" id="{67BCE5A5-8024-3B70-358D-72C1E9DA028F}"/>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Oval 48">
              <a:extLst>
                <a:ext uri="{FF2B5EF4-FFF2-40B4-BE49-F238E27FC236}">
                  <a16:creationId xmlns:a16="http://schemas.microsoft.com/office/drawing/2014/main" id="{11588050-0FE3-743D-40E3-2C50347091FC}"/>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FCF82B2-39B3-FD77-69DD-98D7D8129805}"/>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44FD1027-5B8C-DAF9-433B-3C9268789BB8}"/>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8A509557-FD6E-1091-62D6-B694D8255B20}"/>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59A5E42A-E2E0-3450-26C6-172FC6D0A650}"/>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C3FC24D2-4E13-063D-A066-601EB9C4CEF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975C95E6-2C12-FEE4-D6B9-CFD52C3D7CBF}"/>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E20CC50E-17DF-4EC5-0BD9-E2324497F6AD}"/>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2B6BAFD7-1C73-17FB-776B-C02D2262F723}"/>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8A2050C2-C9DF-E4A4-E0B8-1DB60A055000}"/>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D850EF66-BF12-B03C-0866-284FC56DE7C8}"/>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2B2C9E5D-FEA4-122A-9D2C-EF8F7354D5D8}"/>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92E25542-BE64-653C-9219-3CF8C590C334}"/>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A255425C-51E5-9560-FBB0-97AFEDCFE5CB}"/>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17C9447A-8805-A69E-1284-3AE89EF85716}"/>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761410CB-F3C1-458A-BDEF-BBCE66CC70C7}"/>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9B707D7E-BF5F-9F92-187B-F9AD790A4223}"/>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37D004C-3C3A-7B0F-F5B6-022241C81BF0}"/>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E137F512-B747-B45E-0297-9DDB16A31DA3}"/>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E7822DB5-4EDE-DDB2-6F2E-46D0FFC28EBF}"/>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9" name="Oval 68">
              <a:extLst>
                <a:ext uri="{FF2B5EF4-FFF2-40B4-BE49-F238E27FC236}">
                  <a16:creationId xmlns:a16="http://schemas.microsoft.com/office/drawing/2014/main" id="{20867DCC-E0C8-E0F3-3C5E-C29D335EAADD}"/>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389931EC-430B-883C-D671-CC6BCC5412BB}"/>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612FEB66-61BC-27EA-CA05-525414DAF034}"/>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F3D3C2C4-7239-AA39-9F64-BC053B461CBF}"/>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73" name="Oval 72">
            <a:extLst>
              <a:ext uri="{FF2B5EF4-FFF2-40B4-BE49-F238E27FC236}">
                <a16:creationId xmlns:a16="http://schemas.microsoft.com/office/drawing/2014/main" id="{90B5D074-CA44-E8AB-DD80-9533B48C375F}"/>
              </a:ext>
            </a:extLst>
          </p:cNvPr>
          <p:cNvSpPr/>
          <p:nvPr/>
        </p:nvSpPr>
        <p:spPr>
          <a:xfrm>
            <a:off x="3423735" y="565071"/>
            <a:ext cx="2071160" cy="326488"/>
          </a:xfrm>
          <a:prstGeom prst="ellipse">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6F0E13E9-B8E2-6BB3-C0F3-1F0734270C2E}"/>
              </a:ext>
            </a:extLst>
          </p:cNvPr>
          <p:cNvSpPr txBox="1"/>
          <p:nvPr/>
        </p:nvSpPr>
        <p:spPr>
          <a:xfrm>
            <a:off x="0" y="5845241"/>
            <a:ext cx="1231695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allows generalizable image search for any feature you can name, </a:t>
            </a:r>
            <a:r>
              <a:rPr lang="en-US" sz="2800" dirty="0">
                <a:solidFill>
                  <a:srgbClr val="000000"/>
                </a:solidFill>
                <a:sym typeface="Helvetica Neue"/>
              </a:rPr>
              <a:t>even if that was not planned for when data was captured or stored. </a:t>
            </a:r>
            <a:endParaRPr kumimoji="0" lang="en-US" sz="280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9018604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l="11186" t="6722" r="77246" b="28743"/>
          <a:stretch/>
        </p:blipFill>
        <p:spPr>
          <a:xfrm>
            <a:off x="1363851" y="387458"/>
            <a:ext cx="1410346" cy="3719593"/>
          </a:xfrm>
          <a:prstGeom prst="rect">
            <a:avLst/>
          </a:prstGeom>
        </p:spPr>
      </p:pic>
      <p:sp>
        <p:nvSpPr>
          <p:cNvPr id="5" name="TextBox 4">
            <a:extLst>
              <a:ext uri="{FF2B5EF4-FFF2-40B4-BE49-F238E27FC236}">
                <a16:creationId xmlns:a16="http://schemas.microsoft.com/office/drawing/2014/main" id="{C27057BE-F179-290C-BB7A-8F9B0E8495B5}"/>
              </a:ext>
            </a:extLst>
          </p:cNvPr>
          <p:cNvSpPr txBox="1"/>
          <p:nvPr/>
        </p:nvSpPr>
        <p:spPr>
          <a:xfrm>
            <a:off x="-77403"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“Avocado Chair”</a:t>
            </a:r>
            <a:endParaRPr lang="en-US" sz="2400" dirty="0"/>
          </a:p>
        </p:txBody>
      </p:sp>
      <p:pic>
        <p:nvPicPr>
          <p:cNvPr id="1028" name="Picture 4" descr="Vector abstract noise, random dot pixel ...">
            <a:extLst>
              <a:ext uri="{FF2B5EF4-FFF2-40B4-BE49-F238E27FC236}">
                <a16:creationId xmlns:a16="http://schemas.microsoft.com/office/drawing/2014/main" id="{05F3A32C-11A6-7522-6900-298DE7744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1" y="2538399"/>
            <a:ext cx="1347260" cy="134726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44016EC-CBD2-0D69-F733-62A22B600632}"/>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629DD9DC-D128-F8B5-19B3-E8AEC86433DF}"/>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0" name="Freeform 9">
            <a:extLst>
              <a:ext uri="{FF2B5EF4-FFF2-40B4-BE49-F238E27FC236}">
                <a16:creationId xmlns:a16="http://schemas.microsoft.com/office/drawing/2014/main" id="{7BECF8EA-6EB1-298B-8ECA-C5A918F11633}"/>
              </a:ext>
            </a:extLst>
          </p:cNvPr>
          <p:cNvSpPr/>
          <p:nvPr/>
        </p:nvSpPr>
        <p:spPr>
          <a:xfrm>
            <a:off x="2773680" y="426720"/>
            <a:ext cx="3271520" cy="812800"/>
          </a:xfrm>
          <a:custGeom>
            <a:avLst/>
            <a:gdLst>
              <a:gd name="connsiteX0" fmla="*/ 0 w 3271520"/>
              <a:gd name="connsiteY0" fmla="*/ 782320 h 812800"/>
              <a:gd name="connsiteX1" fmla="*/ 314960 w 3271520"/>
              <a:gd name="connsiteY1" fmla="*/ 812800 h 812800"/>
              <a:gd name="connsiteX2" fmla="*/ 497840 w 3271520"/>
              <a:gd name="connsiteY2" fmla="*/ 802640 h 812800"/>
              <a:gd name="connsiteX3" fmla="*/ 589280 w 3271520"/>
              <a:gd name="connsiteY3" fmla="*/ 772160 h 812800"/>
              <a:gd name="connsiteX4" fmla="*/ 619760 w 3271520"/>
              <a:gd name="connsiteY4" fmla="*/ 762000 h 812800"/>
              <a:gd name="connsiteX5" fmla="*/ 711200 w 3271520"/>
              <a:gd name="connsiteY5" fmla="*/ 711200 h 812800"/>
              <a:gd name="connsiteX6" fmla="*/ 741680 w 3271520"/>
              <a:gd name="connsiteY6" fmla="*/ 680720 h 812800"/>
              <a:gd name="connsiteX7" fmla="*/ 762000 w 3271520"/>
              <a:gd name="connsiteY7" fmla="*/ 650240 h 812800"/>
              <a:gd name="connsiteX8" fmla="*/ 792480 w 3271520"/>
              <a:gd name="connsiteY8" fmla="*/ 609600 h 812800"/>
              <a:gd name="connsiteX9" fmla="*/ 822960 w 3271520"/>
              <a:gd name="connsiteY9" fmla="*/ 579120 h 812800"/>
              <a:gd name="connsiteX10" fmla="*/ 843280 w 3271520"/>
              <a:gd name="connsiteY10" fmla="*/ 548640 h 812800"/>
              <a:gd name="connsiteX11" fmla="*/ 873760 w 3271520"/>
              <a:gd name="connsiteY11" fmla="*/ 528320 h 812800"/>
              <a:gd name="connsiteX12" fmla="*/ 944880 w 3271520"/>
              <a:gd name="connsiteY12" fmla="*/ 436880 h 812800"/>
              <a:gd name="connsiteX13" fmla="*/ 965200 w 3271520"/>
              <a:gd name="connsiteY13" fmla="*/ 406400 h 812800"/>
              <a:gd name="connsiteX14" fmla="*/ 985520 w 3271520"/>
              <a:gd name="connsiteY14" fmla="*/ 375920 h 812800"/>
              <a:gd name="connsiteX15" fmla="*/ 1005840 w 3271520"/>
              <a:gd name="connsiteY15" fmla="*/ 314960 h 812800"/>
              <a:gd name="connsiteX16" fmla="*/ 1016000 w 3271520"/>
              <a:gd name="connsiteY16" fmla="*/ 284480 h 812800"/>
              <a:gd name="connsiteX17" fmla="*/ 1026160 w 3271520"/>
              <a:gd name="connsiteY17" fmla="*/ 243840 h 812800"/>
              <a:gd name="connsiteX18" fmla="*/ 1066800 w 3271520"/>
              <a:gd name="connsiteY18" fmla="*/ 172720 h 812800"/>
              <a:gd name="connsiteX19" fmla="*/ 1097280 w 3271520"/>
              <a:gd name="connsiteY19" fmla="*/ 132080 h 812800"/>
              <a:gd name="connsiteX20" fmla="*/ 1148080 w 3271520"/>
              <a:gd name="connsiteY20" fmla="*/ 71120 h 812800"/>
              <a:gd name="connsiteX21" fmla="*/ 1209040 w 3271520"/>
              <a:gd name="connsiteY21" fmla="*/ 50800 h 812800"/>
              <a:gd name="connsiteX22" fmla="*/ 1452880 w 3271520"/>
              <a:gd name="connsiteY22" fmla="*/ 30480 h 812800"/>
              <a:gd name="connsiteX23" fmla="*/ 1544320 w 3271520"/>
              <a:gd name="connsiteY23" fmla="*/ 20320 h 812800"/>
              <a:gd name="connsiteX24" fmla="*/ 1574800 w 3271520"/>
              <a:gd name="connsiteY24" fmla="*/ 10160 h 812800"/>
              <a:gd name="connsiteX25" fmla="*/ 1625600 w 3271520"/>
              <a:gd name="connsiteY25" fmla="*/ 0 h 812800"/>
              <a:gd name="connsiteX26" fmla="*/ 1808480 w 3271520"/>
              <a:gd name="connsiteY26" fmla="*/ 10160 h 812800"/>
              <a:gd name="connsiteX27" fmla="*/ 1889760 w 3271520"/>
              <a:gd name="connsiteY27" fmla="*/ 30480 h 812800"/>
              <a:gd name="connsiteX28" fmla="*/ 2153920 w 3271520"/>
              <a:gd name="connsiteY28" fmla="*/ 20320 h 812800"/>
              <a:gd name="connsiteX29" fmla="*/ 2235200 w 3271520"/>
              <a:gd name="connsiteY29" fmla="*/ 10160 h 812800"/>
              <a:gd name="connsiteX30" fmla="*/ 2590800 w 3271520"/>
              <a:gd name="connsiteY30" fmla="*/ 20320 h 812800"/>
              <a:gd name="connsiteX31" fmla="*/ 2651760 w 3271520"/>
              <a:gd name="connsiteY31" fmla="*/ 30480 h 812800"/>
              <a:gd name="connsiteX32" fmla="*/ 2722880 w 3271520"/>
              <a:gd name="connsiteY32" fmla="*/ 50800 h 812800"/>
              <a:gd name="connsiteX33" fmla="*/ 2763520 w 3271520"/>
              <a:gd name="connsiteY33" fmla="*/ 60960 h 812800"/>
              <a:gd name="connsiteX34" fmla="*/ 2854960 w 3271520"/>
              <a:gd name="connsiteY34" fmla="*/ 121920 h 812800"/>
              <a:gd name="connsiteX35" fmla="*/ 2885440 w 3271520"/>
              <a:gd name="connsiteY35" fmla="*/ 142240 h 812800"/>
              <a:gd name="connsiteX36" fmla="*/ 2915920 w 3271520"/>
              <a:gd name="connsiteY36" fmla="*/ 172720 h 812800"/>
              <a:gd name="connsiteX37" fmla="*/ 2976880 w 3271520"/>
              <a:gd name="connsiteY37" fmla="*/ 223520 h 812800"/>
              <a:gd name="connsiteX38" fmla="*/ 3027680 w 3271520"/>
              <a:gd name="connsiteY38" fmla="*/ 314960 h 812800"/>
              <a:gd name="connsiteX39" fmla="*/ 3048000 w 3271520"/>
              <a:gd name="connsiteY39" fmla="*/ 345440 h 812800"/>
              <a:gd name="connsiteX40" fmla="*/ 3068320 w 3271520"/>
              <a:gd name="connsiteY40" fmla="*/ 375920 h 812800"/>
              <a:gd name="connsiteX41" fmla="*/ 3119120 w 3271520"/>
              <a:gd name="connsiteY41" fmla="*/ 447040 h 812800"/>
              <a:gd name="connsiteX42" fmla="*/ 3139440 w 3271520"/>
              <a:gd name="connsiteY42" fmla="*/ 518160 h 812800"/>
              <a:gd name="connsiteX43" fmla="*/ 3159760 w 3271520"/>
              <a:gd name="connsiteY43" fmla="*/ 579120 h 812800"/>
              <a:gd name="connsiteX44" fmla="*/ 3180080 w 3271520"/>
              <a:gd name="connsiteY44" fmla="*/ 609600 h 812800"/>
              <a:gd name="connsiteX45" fmla="*/ 3200400 w 3271520"/>
              <a:gd name="connsiteY45" fmla="*/ 670560 h 812800"/>
              <a:gd name="connsiteX46" fmla="*/ 3210560 w 3271520"/>
              <a:gd name="connsiteY46" fmla="*/ 701040 h 812800"/>
              <a:gd name="connsiteX47" fmla="*/ 3220720 w 3271520"/>
              <a:gd name="connsiteY47" fmla="*/ 731520 h 812800"/>
              <a:gd name="connsiteX48" fmla="*/ 3129280 w 3271520"/>
              <a:gd name="connsiteY48" fmla="*/ 701040 h 812800"/>
              <a:gd name="connsiteX49" fmla="*/ 3098800 w 3271520"/>
              <a:gd name="connsiteY49" fmla="*/ 680720 h 812800"/>
              <a:gd name="connsiteX50" fmla="*/ 3139440 w 3271520"/>
              <a:gd name="connsiteY50" fmla="*/ 701040 h 812800"/>
              <a:gd name="connsiteX51" fmla="*/ 3210560 w 3271520"/>
              <a:gd name="connsiteY51" fmla="*/ 751840 h 812800"/>
              <a:gd name="connsiteX52" fmla="*/ 3241040 w 3271520"/>
              <a:gd name="connsiteY52" fmla="*/ 762000 h 812800"/>
              <a:gd name="connsiteX53" fmla="*/ 3261360 w 3271520"/>
              <a:gd name="connsiteY53" fmla="*/ 680720 h 812800"/>
              <a:gd name="connsiteX54" fmla="*/ 3271520 w 3271520"/>
              <a:gd name="connsiteY54" fmla="*/ 67056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271520" h="812800">
                <a:moveTo>
                  <a:pt x="0" y="782320"/>
                </a:moveTo>
                <a:cubicBezTo>
                  <a:pt x="111654" y="797207"/>
                  <a:pt x="201427" y="812800"/>
                  <a:pt x="314960" y="812800"/>
                </a:cubicBezTo>
                <a:cubicBezTo>
                  <a:pt x="376014" y="812800"/>
                  <a:pt x="436880" y="806027"/>
                  <a:pt x="497840" y="802640"/>
                </a:cubicBezTo>
                <a:lnTo>
                  <a:pt x="589280" y="772160"/>
                </a:lnTo>
                <a:lnTo>
                  <a:pt x="619760" y="762000"/>
                </a:lnTo>
                <a:cubicBezTo>
                  <a:pt x="658088" y="749224"/>
                  <a:pt x="676265" y="746135"/>
                  <a:pt x="711200" y="711200"/>
                </a:cubicBezTo>
                <a:cubicBezTo>
                  <a:pt x="721360" y="701040"/>
                  <a:pt x="732482" y="691758"/>
                  <a:pt x="741680" y="680720"/>
                </a:cubicBezTo>
                <a:cubicBezTo>
                  <a:pt x="749497" y="671339"/>
                  <a:pt x="754903" y="660176"/>
                  <a:pt x="762000" y="650240"/>
                </a:cubicBezTo>
                <a:cubicBezTo>
                  <a:pt x="771842" y="636461"/>
                  <a:pt x="781460" y="622457"/>
                  <a:pt x="792480" y="609600"/>
                </a:cubicBezTo>
                <a:cubicBezTo>
                  <a:pt x="801831" y="598691"/>
                  <a:pt x="813762" y="590158"/>
                  <a:pt x="822960" y="579120"/>
                </a:cubicBezTo>
                <a:cubicBezTo>
                  <a:pt x="830777" y="569739"/>
                  <a:pt x="834646" y="557274"/>
                  <a:pt x="843280" y="548640"/>
                </a:cubicBezTo>
                <a:cubicBezTo>
                  <a:pt x="851914" y="540006"/>
                  <a:pt x="864379" y="536137"/>
                  <a:pt x="873760" y="528320"/>
                </a:cubicBezTo>
                <a:cubicBezTo>
                  <a:pt x="909572" y="498477"/>
                  <a:pt x="916559" y="479361"/>
                  <a:pt x="944880" y="436880"/>
                </a:cubicBezTo>
                <a:lnTo>
                  <a:pt x="965200" y="406400"/>
                </a:lnTo>
                <a:cubicBezTo>
                  <a:pt x="971973" y="396240"/>
                  <a:pt x="981659" y="387504"/>
                  <a:pt x="985520" y="375920"/>
                </a:cubicBezTo>
                <a:lnTo>
                  <a:pt x="1005840" y="314960"/>
                </a:lnTo>
                <a:cubicBezTo>
                  <a:pt x="1009227" y="304800"/>
                  <a:pt x="1013403" y="294870"/>
                  <a:pt x="1016000" y="284480"/>
                </a:cubicBezTo>
                <a:cubicBezTo>
                  <a:pt x="1019387" y="270933"/>
                  <a:pt x="1021257" y="256915"/>
                  <a:pt x="1026160" y="243840"/>
                </a:cubicBezTo>
                <a:cubicBezTo>
                  <a:pt x="1035560" y="218775"/>
                  <a:pt x="1051286" y="194440"/>
                  <a:pt x="1066800" y="172720"/>
                </a:cubicBezTo>
                <a:cubicBezTo>
                  <a:pt x="1076642" y="158941"/>
                  <a:pt x="1087438" y="145859"/>
                  <a:pt x="1097280" y="132080"/>
                </a:cubicBezTo>
                <a:cubicBezTo>
                  <a:pt x="1111425" y="112277"/>
                  <a:pt x="1125610" y="83603"/>
                  <a:pt x="1148080" y="71120"/>
                </a:cubicBezTo>
                <a:cubicBezTo>
                  <a:pt x="1166804" y="60718"/>
                  <a:pt x="1188720" y="57573"/>
                  <a:pt x="1209040" y="50800"/>
                </a:cubicBezTo>
                <a:cubicBezTo>
                  <a:pt x="1307067" y="18124"/>
                  <a:pt x="1228823" y="41149"/>
                  <a:pt x="1452880" y="30480"/>
                </a:cubicBezTo>
                <a:cubicBezTo>
                  <a:pt x="1483360" y="27093"/>
                  <a:pt x="1514070" y="25362"/>
                  <a:pt x="1544320" y="20320"/>
                </a:cubicBezTo>
                <a:cubicBezTo>
                  <a:pt x="1554884" y="18559"/>
                  <a:pt x="1564410" y="12757"/>
                  <a:pt x="1574800" y="10160"/>
                </a:cubicBezTo>
                <a:cubicBezTo>
                  <a:pt x="1591553" y="5972"/>
                  <a:pt x="1608667" y="3387"/>
                  <a:pt x="1625600" y="0"/>
                </a:cubicBezTo>
                <a:cubicBezTo>
                  <a:pt x="1686560" y="3387"/>
                  <a:pt x="1747828" y="3162"/>
                  <a:pt x="1808480" y="10160"/>
                </a:cubicBezTo>
                <a:cubicBezTo>
                  <a:pt x="1836223" y="13361"/>
                  <a:pt x="1889760" y="30480"/>
                  <a:pt x="1889760" y="30480"/>
                </a:cubicBezTo>
                <a:cubicBezTo>
                  <a:pt x="1977813" y="27093"/>
                  <a:pt x="2065954" y="25494"/>
                  <a:pt x="2153920" y="20320"/>
                </a:cubicBezTo>
                <a:cubicBezTo>
                  <a:pt x="2181177" y="18717"/>
                  <a:pt x="2207896" y="10160"/>
                  <a:pt x="2235200" y="10160"/>
                </a:cubicBezTo>
                <a:cubicBezTo>
                  <a:pt x="2353782" y="10160"/>
                  <a:pt x="2472267" y="16933"/>
                  <a:pt x="2590800" y="20320"/>
                </a:cubicBezTo>
                <a:cubicBezTo>
                  <a:pt x="2611120" y="23707"/>
                  <a:pt x="2631560" y="26440"/>
                  <a:pt x="2651760" y="30480"/>
                </a:cubicBezTo>
                <a:cubicBezTo>
                  <a:pt x="2704696" y="41067"/>
                  <a:pt x="2677691" y="37889"/>
                  <a:pt x="2722880" y="50800"/>
                </a:cubicBezTo>
                <a:cubicBezTo>
                  <a:pt x="2736306" y="54636"/>
                  <a:pt x="2749973" y="57573"/>
                  <a:pt x="2763520" y="60960"/>
                </a:cubicBezTo>
                <a:lnTo>
                  <a:pt x="2854960" y="121920"/>
                </a:lnTo>
                <a:cubicBezTo>
                  <a:pt x="2865120" y="128693"/>
                  <a:pt x="2876806" y="133606"/>
                  <a:pt x="2885440" y="142240"/>
                </a:cubicBezTo>
                <a:cubicBezTo>
                  <a:pt x="2895600" y="152400"/>
                  <a:pt x="2904882" y="163522"/>
                  <a:pt x="2915920" y="172720"/>
                </a:cubicBezTo>
                <a:cubicBezTo>
                  <a:pt x="3000790" y="243445"/>
                  <a:pt x="2887832" y="134472"/>
                  <a:pt x="2976880" y="223520"/>
                </a:cubicBezTo>
                <a:cubicBezTo>
                  <a:pt x="2994763" y="277168"/>
                  <a:pt x="2981099" y="245089"/>
                  <a:pt x="3027680" y="314960"/>
                </a:cubicBezTo>
                <a:lnTo>
                  <a:pt x="3048000" y="345440"/>
                </a:lnTo>
                <a:cubicBezTo>
                  <a:pt x="3054773" y="355600"/>
                  <a:pt x="3060994" y="366151"/>
                  <a:pt x="3068320" y="375920"/>
                </a:cubicBezTo>
                <a:cubicBezTo>
                  <a:pt x="3075223" y="385124"/>
                  <a:pt x="3111692" y="432184"/>
                  <a:pt x="3119120" y="447040"/>
                </a:cubicBezTo>
                <a:cubicBezTo>
                  <a:pt x="3127656" y="464112"/>
                  <a:pt x="3134557" y="501884"/>
                  <a:pt x="3139440" y="518160"/>
                </a:cubicBezTo>
                <a:cubicBezTo>
                  <a:pt x="3145595" y="538676"/>
                  <a:pt x="3147879" y="561298"/>
                  <a:pt x="3159760" y="579120"/>
                </a:cubicBezTo>
                <a:cubicBezTo>
                  <a:pt x="3166533" y="589280"/>
                  <a:pt x="3175121" y="598442"/>
                  <a:pt x="3180080" y="609600"/>
                </a:cubicBezTo>
                <a:cubicBezTo>
                  <a:pt x="3188779" y="629173"/>
                  <a:pt x="3193627" y="650240"/>
                  <a:pt x="3200400" y="670560"/>
                </a:cubicBezTo>
                <a:lnTo>
                  <a:pt x="3210560" y="701040"/>
                </a:lnTo>
                <a:lnTo>
                  <a:pt x="3220720" y="731520"/>
                </a:lnTo>
                <a:cubicBezTo>
                  <a:pt x="3167072" y="749403"/>
                  <a:pt x="3199151" y="747621"/>
                  <a:pt x="3129280" y="701040"/>
                </a:cubicBezTo>
                <a:cubicBezTo>
                  <a:pt x="3119120" y="694267"/>
                  <a:pt x="3087878" y="675259"/>
                  <a:pt x="3098800" y="680720"/>
                </a:cubicBezTo>
                <a:cubicBezTo>
                  <a:pt x="3112347" y="687493"/>
                  <a:pt x="3126597" y="693013"/>
                  <a:pt x="3139440" y="701040"/>
                </a:cubicBezTo>
                <a:cubicBezTo>
                  <a:pt x="3157848" y="712545"/>
                  <a:pt x="3189066" y="741093"/>
                  <a:pt x="3210560" y="751840"/>
                </a:cubicBezTo>
                <a:cubicBezTo>
                  <a:pt x="3220139" y="756629"/>
                  <a:pt x="3230880" y="758613"/>
                  <a:pt x="3241040" y="762000"/>
                </a:cubicBezTo>
                <a:cubicBezTo>
                  <a:pt x="3244904" y="742678"/>
                  <a:pt x="3250946" y="701548"/>
                  <a:pt x="3261360" y="680720"/>
                </a:cubicBezTo>
                <a:cubicBezTo>
                  <a:pt x="3263502" y="676436"/>
                  <a:pt x="3268133" y="673947"/>
                  <a:pt x="3271520" y="67056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Oval 11">
            <a:extLst>
              <a:ext uri="{FF2B5EF4-FFF2-40B4-BE49-F238E27FC236}">
                <a16:creationId xmlns:a16="http://schemas.microsoft.com/office/drawing/2014/main" id="{40C2A63D-CDC9-66C3-2C1C-B2E6120D5F73}"/>
              </a:ext>
            </a:extLst>
          </p:cNvPr>
          <p:cNvSpPr/>
          <p:nvPr/>
        </p:nvSpPr>
        <p:spPr>
          <a:xfrm>
            <a:off x="5842000"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Freeform 15">
            <a:extLst>
              <a:ext uri="{FF2B5EF4-FFF2-40B4-BE49-F238E27FC236}">
                <a16:creationId xmlns:a16="http://schemas.microsoft.com/office/drawing/2014/main" id="{9192AC5F-C654-0FD0-7DE5-74AA96DD2EF8}"/>
              </a:ext>
            </a:extLst>
          </p:cNvPr>
          <p:cNvSpPr/>
          <p:nvPr/>
        </p:nvSpPr>
        <p:spPr>
          <a:xfrm>
            <a:off x="2794000" y="1239520"/>
            <a:ext cx="6278880" cy="1966667"/>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Oval 16">
            <a:extLst>
              <a:ext uri="{FF2B5EF4-FFF2-40B4-BE49-F238E27FC236}">
                <a16:creationId xmlns:a16="http://schemas.microsoft.com/office/drawing/2014/main" id="{F09A1E05-9E2C-813C-8159-67C52A61489A}"/>
              </a:ext>
            </a:extLst>
          </p:cNvPr>
          <p:cNvSpPr/>
          <p:nvPr/>
        </p:nvSpPr>
        <p:spPr>
          <a:xfrm>
            <a:off x="8971280" y="122912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Freeform 18">
            <a:extLst>
              <a:ext uri="{FF2B5EF4-FFF2-40B4-BE49-F238E27FC236}">
                <a16:creationId xmlns:a16="http://schemas.microsoft.com/office/drawing/2014/main" id="{B0527055-D9DC-8F55-33C4-D2E6A5DBEE53}"/>
              </a:ext>
            </a:extLst>
          </p:cNvPr>
          <p:cNvSpPr/>
          <p:nvPr/>
        </p:nvSpPr>
        <p:spPr>
          <a:xfrm>
            <a:off x="2804160" y="690604"/>
            <a:ext cx="3159760" cy="548916"/>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026" name="Picture 2" descr="Have You Seen This AI Avocado Chair? | by Travis Tang ...">
            <a:extLst>
              <a:ext uri="{FF2B5EF4-FFF2-40B4-BE49-F238E27FC236}">
                <a16:creationId xmlns:a16="http://schemas.microsoft.com/office/drawing/2014/main" id="{DB0FCE18-50C2-0F39-9027-7CC7B19EB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28293"/>
            <a:ext cx="1383309" cy="1415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87A460-2DCF-94C8-ECE1-7551319869A7}"/>
              </a:ext>
            </a:extLst>
          </p:cNvPr>
          <p:cNvSpPr txBox="1"/>
          <p:nvPr/>
        </p:nvSpPr>
        <p:spPr>
          <a:xfrm>
            <a:off x="0" y="4339367"/>
            <a:ext cx="12316956"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Application 2: Dall-E. (“Generating images from Text”)</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Your text is mapped into CLIP space to creat</a:t>
            </a:r>
            <a:r>
              <a:rPr lang="en-US" sz="2800" dirty="0">
                <a:solidFill>
                  <a:srgbClr val="000000"/>
                </a:solidFill>
                <a:sym typeface="Helvetica Neue"/>
              </a:rPr>
              <a:t>e an image target. </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2800" dirty="0">
                <a:solidFill>
                  <a:srgbClr val="000000"/>
                </a:solidFill>
                <a:sym typeface="Helvetica Neue"/>
              </a:rPr>
              <a:t>Then a random starting image is created and mapped into CLIP space.</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Then gradient descent is used to update pixel values to change the image --- so that the CLIP embedding moves closer to the target</a:t>
            </a:r>
          </a:p>
        </p:txBody>
      </p:sp>
    </p:spTree>
    <p:extLst>
      <p:ext uri="{BB962C8B-B14F-4D97-AF65-F5344CB8AC3E}">
        <p14:creationId xmlns:p14="http://schemas.microsoft.com/office/powerpoint/2010/main" val="59104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0" presetClass="path" presetSubtype="0" accel="50000" decel="50000" fill="hold" grpId="1" nodeType="withEffect">
                                  <p:stCondLst>
                                    <p:cond delay="0"/>
                                  </p:stCondLst>
                                  <p:childTnLst>
                                    <p:animMotion origin="layout" path="M 0 0 C -0.01719 -0.0162 -0.03438 -0.0324 -0.06172 -0.02523 C -0.08906 -0.01805 -0.1349 0.03612 -0.16419 0.04306 C -0.19349 0.04977 -0.2155 0.03311 -0.2375 0.01621 " pathEditMode="relative" ptsTypes="AAAA">
                                      <p:cBhvr>
                                        <p:cTn id="28" dur="5000" fill="hold"/>
                                        <p:tgtEl>
                                          <p:spTgt spid="17"/>
                                        </p:tgtEl>
                                        <p:attrNameLst>
                                          <p:attrName>ppt_x</p:attrName>
                                          <p:attrName>ppt_y</p:attrName>
                                        </p:attrNameLst>
                                      </p:cBhvr>
                                    </p:animMotion>
                                  </p:childTnLst>
                                </p:cTn>
                              </p:par>
                              <p:par>
                                <p:cTn id="29" presetID="9"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ssolve">
                                      <p:cBhvr>
                                        <p:cTn id="31"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6" grpId="0" animBg="1"/>
      <p:bldP spid="16" grpId="1" animBg="1"/>
      <p:bldP spid="17" grpId="0" animBg="1"/>
      <p:bldP spid="17" grpId="1"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ECD3-B34D-8DE1-572C-CBC243D8159D}"/>
              </a:ext>
            </a:extLst>
          </p:cNvPr>
          <p:cNvSpPr>
            <a:spLocks noGrp="1"/>
          </p:cNvSpPr>
          <p:nvPr>
            <p:ph type="title"/>
          </p:nvPr>
        </p:nvSpPr>
        <p:spPr/>
        <p:txBody>
          <a:bodyPr/>
          <a:lstStyle/>
          <a:p>
            <a:r>
              <a:rPr lang="en-US" dirty="0"/>
              <a:t>Shockingly Good</a:t>
            </a:r>
          </a:p>
        </p:txBody>
      </p:sp>
      <p:pic>
        <p:nvPicPr>
          <p:cNvPr id="4" name="Picture 3" descr="A person sitting at a table with a burger and drinks&#10;&#10;Description automatically generated">
            <a:extLst>
              <a:ext uri="{FF2B5EF4-FFF2-40B4-BE49-F238E27FC236}">
                <a16:creationId xmlns:a16="http://schemas.microsoft.com/office/drawing/2014/main" id="{F5472C5B-B10B-009A-33C4-AD8F8ABA8906}"/>
              </a:ext>
            </a:extLst>
          </p:cNvPr>
          <p:cNvPicPr>
            <a:picLocks noChangeAspect="1"/>
          </p:cNvPicPr>
          <p:nvPr/>
        </p:nvPicPr>
        <p:blipFill>
          <a:blip r:embed="rId2"/>
          <a:stretch>
            <a:fillRect/>
          </a:stretch>
        </p:blipFill>
        <p:spPr>
          <a:xfrm>
            <a:off x="2933237" y="1690688"/>
            <a:ext cx="8973013" cy="4451363"/>
          </a:xfrm>
          <a:prstGeom prst="rect">
            <a:avLst/>
          </a:prstGeom>
        </p:spPr>
      </p:pic>
      <p:pic>
        <p:nvPicPr>
          <p:cNvPr id="5" name="Picture 4" descr="A person sitting at a table with a burger and drinks&#10;&#10;Description automatically generated">
            <a:extLst>
              <a:ext uri="{FF2B5EF4-FFF2-40B4-BE49-F238E27FC236}">
                <a16:creationId xmlns:a16="http://schemas.microsoft.com/office/drawing/2014/main" id="{C7C4A940-7D7A-47F4-5903-968C5DAE02AE}"/>
              </a:ext>
            </a:extLst>
          </p:cNvPr>
          <p:cNvPicPr>
            <a:picLocks noChangeAspect="1"/>
          </p:cNvPicPr>
          <p:nvPr/>
        </p:nvPicPr>
        <p:blipFill rotWithShape="1">
          <a:blip r:embed="rId2"/>
          <a:srcRect t="35628" r="50634"/>
          <a:stretch/>
        </p:blipFill>
        <p:spPr>
          <a:xfrm>
            <a:off x="2990155" y="2359013"/>
            <a:ext cx="4429588" cy="2865451"/>
          </a:xfrm>
          <a:prstGeom prst="rect">
            <a:avLst/>
          </a:prstGeom>
        </p:spPr>
      </p:pic>
    </p:spTree>
    <p:extLst>
      <p:ext uri="{BB962C8B-B14F-4D97-AF65-F5344CB8AC3E}">
        <p14:creationId xmlns:p14="http://schemas.microsoft.com/office/powerpoint/2010/main" val="1351003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ECD3-B34D-8DE1-572C-CBC243D8159D}"/>
              </a:ext>
            </a:extLst>
          </p:cNvPr>
          <p:cNvSpPr>
            <a:spLocks noGrp="1"/>
          </p:cNvSpPr>
          <p:nvPr>
            <p:ph type="title"/>
          </p:nvPr>
        </p:nvSpPr>
        <p:spPr/>
        <p:txBody>
          <a:bodyPr/>
          <a:lstStyle/>
          <a:p>
            <a:r>
              <a:rPr lang="en-US" dirty="0"/>
              <a:t>Shockingly Good</a:t>
            </a:r>
          </a:p>
        </p:txBody>
      </p:sp>
      <p:pic>
        <p:nvPicPr>
          <p:cNvPr id="6" name="Picture 5" descr="A van with a boat on top&#10;&#10;Description automatically generated">
            <a:extLst>
              <a:ext uri="{FF2B5EF4-FFF2-40B4-BE49-F238E27FC236}">
                <a16:creationId xmlns:a16="http://schemas.microsoft.com/office/drawing/2014/main" id="{457E45D6-6F3B-7E5A-615B-F8B43152EB8D}"/>
              </a:ext>
            </a:extLst>
          </p:cNvPr>
          <p:cNvPicPr>
            <a:picLocks noChangeAspect="1"/>
          </p:cNvPicPr>
          <p:nvPr/>
        </p:nvPicPr>
        <p:blipFill>
          <a:blip r:embed="rId2"/>
          <a:stretch>
            <a:fillRect/>
          </a:stretch>
        </p:blipFill>
        <p:spPr>
          <a:xfrm>
            <a:off x="3401120" y="2722841"/>
            <a:ext cx="7772400" cy="3855759"/>
          </a:xfrm>
          <a:prstGeom prst="rect">
            <a:avLst/>
          </a:prstGeom>
        </p:spPr>
      </p:pic>
      <p:pic>
        <p:nvPicPr>
          <p:cNvPr id="5" name="Picture 4" descr="A person sitting at a table with a burger and drinks&#10;&#10;Description automatically generated">
            <a:extLst>
              <a:ext uri="{FF2B5EF4-FFF2-40B4-BE49-F238E27FC236}">
                <a16:creationId xmlns:a16="http://schemas.microsoft.com/office/drawing/2014/main" id="{C7C4A940-7D7A-47F4-5903-968C5DAE02AE}"/>
              </a:ext>
            </a:extLst>
          </p:cNvPr>
          <p:cNvPicPr>
            <a:picLocks noChangeAspect="1"/>
          </p:cNvPicPr>
          <p:nvPr/>
        </p:nvPicPr>
        <p:blipFill rotWithShape="1">
          <a:blip r:embed="rId3"/>
          <a:srcRect t="35628" r="50634"/>
          <a:stretch/>
        </p:blipFill>
        <p:spPr>
          <a:xfrm>
            <a:off x="3401120" y="3848086"/>
            <a:ext cx="3886200" cy="2513939"/>
          </a:xfrm>
          <a:prstGeom prst="rect">
            <a:avLst/>
          </a:prstGeom>
        </p:spPr>
      </p:pic>
    </p:spTree>
    <p:extLst>
      <p:ext uri="{BB962C8B-B14F-4D97-AF65-F5344CB8AC3E}">
        <p14:creationId xmlns:p14="http://schemas.microsoft.com/office/powerpoint/2010/main" val="3487552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AD28-7603-6C12-5362-89AC594D5C20}"/>
              </a:ext>
            </a:extLst>
          </p:cNvPr>
          <p:cNvSpPr>
            <a:spLocks noGrp="1"/>
          </p:cNvSpPr>
          <p:nvPr>
            <p:ph type="title"/>
          </p:nvPr>
        </p:nvSpPr>
        <p:spPr>
          <a:xfrm>
            <a:off x="139699" y="28778"/>
            <a:ext cx="10515600" cy="1325563"/>
          </a:xfrm>
        </p:spPr>
        <p:txBody>
          <a:bodyPr/>
          <a:lstStyle/>
          <a:p>
            <a:r>
              <a:rPr lang="en-US" dirty="0"/>
              <a:t>AI vs. Machine Learning</a:t>
            </a:r>
          </a:p>
        </p:txBody>
      </p:sp>
      <p:sp>
        <p:nvSpPr>
          <p:cNvPr id="3" name="Content Placeholder 2">
            <a:extLst>
              <a:ext uri="{FF2B5EF4-FFF2-40B4-BE49-F238E27FC236}">
                <a16:creationId xmlns:a16="http://schemas.microsoft.com/office/drawing/2014/main" id="{CCF7DCB0-8785-726C-25CC-7BB1BDEE00BD}"/>
              </a:ext>
            </a:extLst>
          </p:cNvPr>
          <p:cNvSpPr>
            <a:spLocks noGrp="1"/>
          </p:cNvSpPr>
          <p:nvPr>
            <p:ph idx="1"/>
          </p:nvPr>
        </p:nvSpPr>
        <p:spPr>
          <a:xfrm>
            <a:off x="139699" y="1217613"/>
            <a:ext cx="7124698" cy="5532437"/>
          </a:xfrm>
        </p:spPr>
        <p:txBody>
          <a:bodyPr>
            <a:normAutofit fontScale="92500" lnSpcReduction="10000"/>
          </a:bodyPr>
          <a:lstStyle/>
          <a:p>
            <a:pPr marL="0" indent="0">
              <a:buNone/>
            </a:pPr>
            <a:r>
              <a:rPr lang="en-US" sz="4400" b="1" dirty="0"/>
              <a:t>Artificial Intelligence:</a:t>
            </a:r>
            <a:r>
              <a:rPr lang="en-US" sz="4400" dirty="0"/>
              <a:t> Systems that can mimic or simulate human-like intelligence (perception, reasoning, decision-making).  </a:t>
            </a:r>
          </a:p>
          <a:p>
            <a:pPr marL="0" indent="0">
              <a:buNone/>
            </a:pPr>
            <a:endParaRPr lang="en-US" sz="4400" b="1" dirty="0"/>
          </a:p>
          <a:p>
            <a:pPr marL="0" indent="0">
              <a:buNone/>
            </a:pPr>
            <a:r>
              <a:rPr lang="en-US" sz="4400" b="1" dirty="0"/>
              <a:t>Machine Learning:</a:t>
            </a:r>
            <a:r>
              <a:rPr lang="en-US" sz="4400" dirty="0"/>
              <a:t> A subset of AI that focuses on algorithms and statistical models to learn patterns from data.</a:t>
            </a:r>
          </a:p>
        </p:txBody>
      </p:sp>
      <p:pic>
        <p:nvPicPr>
          <p:cNvPr id="2050" name="Picture 2" descr="The Study Tournament Plastic Chess Pieces &amp; Roll Up Chess Board Combo -  3.1&quot; King">
            <a:extLst>
              <a:ext uri="{FF2B5EF4-FFF2-40B4-BE49-F238E27FC236}">
                <a16:creationId xmlns:a16="http://schemas.microsoft.com/office/drawing/2014/main" id="{1FD33F05-5E50-D80F-E7CA-ABBE8F1E1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067" y="0"/>
            <a:ext cx="25273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8248E-7621-13B2-D848-6BCB93298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301" y="2039937"/>
            <a:ext cx="3048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8" descr="CNN for MNIST data classification [47]">
            <a:extLst>
              <a:ext uri="{FF2B5EF4-FFF2-40B4-BE49-F238E27FC236}">
                <a16:creationId xmlns:a16="http://schemas.microsoft.com/office/drawing/2014/main" id="{98DCC8EB-C32C-55D1-A295-1A275F4C46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MNIST(hand written digit) Classification Using Neural Network(Step by Step)  From Scratch | by Koushik | Medium">
            <a:extLst>
              <a:ext uri="{FF2B5EF4-FFF2-40B4-BE49-F238E27FC236}">
                <a16:creationId xmlns:a16="http://schemas.microsoft.com/office/drawing/2014/main" id="{E0B25A3E-9C25-1D6A-8096-E8FB2B0802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66" t="13061" r="3736" b="17558"/>
          <a:stretch/>
        </p:blipFill>
        <p:spPr bwMode="auto">
          <a:xfrm>
            <a:off x="7453082" y="4483101"/>
            <a:ext cx="4391959" cy="177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550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A491-DDD9-A5E3-4C79-C8D2A356A4F3}"/>
              </a:ext>
            </a:extLst>
          </p:cNvPr>
          <p:cNvSpPr>
            <a:spLocks noGrp="1"/>
          </p:cNvSpPr>
          <p:nvPr>
            <p:ph type="title"/>
          </p:nvPr>
        </p:nvSpPr>
        <p:spPr/>
        <p:txBody>
          <a:bodyPr/>
          <a:lstStyle/>
          <a:p>
            <a:r>
              <a:rPr lang="en-US" dirty="0"/>
              <a:t>Shockingly Good (</a:t>
            </a:r>
            <a:r>
              <a:rPr lang="en-US" b="1" i="1" dirty="0"/>
              <a:t>sometimes</a:t>
            </a:r>
            <a:r>
              <a:rPr lang="en-US" dirty="0"/>
              <a:t>)</a:t>
            </a:r>
          </a:p>
        </p:txBody>
      </p:sp>
      <p:pic>
        <p:nvPicPr>
          <p:cNvPr id="5" name="Content Placeholder 4" descr="A collage of elephants in an empty room&#10;&#10;Description automatically generated">
            <a:extLst>
              <a:ext uri="{FF2B5EF4-FFF2-40B4-BE49-F238E27FC236}">
                <a16:creationId xmlns:a16="http://schemas.microsoft.com/office/drawing/2014/main" id="{45A5D0DF-31E7-E00C-8424-670E7CEB82F5}"/>
              </a:ext>
            </a:extLst>
          </p:cNvPr>
          <p:cNvPicPr>
            <a:picLocks noGrp="1" noChangeAspect="1"/>
          </p:cNvPicPr>
          <p:nvPr>
            <p:ph idx="1"/>
          </p:nvPr>
        </p:nvPicPr>
        <p:blipFill>
          <a:blip r:embed="rId2"/>
          <a:stretch>
            <a:fillRect/>
          </a:stretch>
        </p:blipFill>
        <p:spPr>
          <a:xfrm>
            <a:off x="6524626" y="1355724"/>
            <a:ext cx="4676774" cy="5491713"/>
          </a:xfrm>
        </p:spPr>
      </p:pic>
      <p:sp>
        <p:nvSpPr>
          <p:cNvPr id="7" name="TextBox 6">
            <a:extLst>
              <a:ext uri="{FF2B5EF4-FFF2-40B4-BE49-F238E27FC236}">
                <a16:creationId xmlns:a16="http://schemas.microsoft.com/office/drawing/2014/main" id="{722E20BB-D59D-D900-689E-C62582FE1864}"/>
              </a:ext>
            </a:extLst>
          </p:cNvPr>
          <p:cNvSpPr txBox="1"/>
          <p:nvPr/>
        </p:nvSpPr>
        <p:spPr>
          <a:xfrm>
            <a:off x="408792" y="1983672"/>
            <a:ext cx="5687208" cy="3539430"/>
          </a:xfrm>
          <a:prstGeom prst="rect">
            <a:avLst/>
          </a:prstGeom>
          <a:noFill/>
        </p:spPr>
        <p:txBody>
          <a:bodyPr wrap="square">
            <a:spAutoFit/>
          </a:bodyPr>
          <a:lstStyle/>
          <a:p>
            <a:r>
              <a:rPr kumimoji="0" lang="en-US" sz="2800" i="0" u="none" strike="noStrike" cap="none" spc="0" normalizeH="0" baseline="0" dirty="0">
                <a:ln>
                  <a:noFill/>
                </a:ln>
                <a:solidFill>
                  <a:srgbClr val="000000"/>
                </a:solidFill>
                <a:effectLst/>
                <a:uFillTx/>
                <a:latin typeface="+mn-lt"/>
                <a:ea typeface="+mn-ea"/>
                <a:cs typeface="+mn-cs"/>
                <a:sym typeface="Helvetica Neue"/>
              </a:rPr>
              <a:t>Why would this happen?</a:t>
            </a:r>
          </a:p>
          <a:p>
            <a:endParaRPr lang="en-US" sz="2800" dirty="0">
              <a:solidFill>
                <a:srgbClr val="000000"/>
              </a:solidFill>
              <a:sym typeface="Helvetica Neue"/>
            </a:endParaRPr>
          </a:p>
          <a:p>
            <a:r>
              <a:rPr lang="en-US" sz="2800" dirty="0"/>
              <a:t>The CLIP model mapping text to images is trained with images and captions --- of all possible objects, what is most likely to be in an image with a caption that says “no elephant”?</a:t>
            </a:r>
          </a:p>
        </p:txBody>
      </p:sp>
    </p:spTree>
    <p:extLst>
      <p:ext uri="{BB962C8B-B14F-4D97-AF65-F5344CB8AC3E}">
        <p14:creationId xmlns:p14="http://schemas.microsoft.com/office/powerpoint/2010/main" val="1952687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2D70-3C4F-5CD0-AA07-4F445A805957}"/>
              </a:ext>
            </a:extLst>
          </p:cNvPr>
          <p:cNvSpPr>
            <a:spLocks noGrp="1"/>
          </p:cNvSpPr>
          <p:nvPr>
            <p:ph type="title"/>
          </p:nvPr>
        </p:nvSpPr>
        <p:spPr>
          <a:xfrm>
            <a:off x="838200" y="365125"/>
            <a:ext cx="10515600" cy="1325563"/>
          </a:xfrm>
        </p:spPr>
        <p:txBody>
          <a:bodyPr>
            <a:normAutofit/>
          </a:bodyPr>
          <a:lstStyle/>
          <a:p>
            <a:r>
              <a:rPr lang="en-GB" sz="5400" dirty="0"/>
              <a:t>”Multimodal AI”</a:t>
            </a:r>
          </a:p>
        </p:txBody>
      </p:sp>
      <p:graphicFrame>
        <p:nvGraphicFramePr>
          <p:cNvPr id="13" name="Content Placeholder 2">
            <a:extLst>
              <a:ext uri="{FF2B5EF4-FFF2-40B4-BE49-F238E27FC236}">
                <a16:creationId xmlns:a16="http://schemas.microsoft.com/office/drawing/2014/main" id="{412887E3-E09C-8997-A27C-1C31F768D3CA}"/>
              </a:ext>
            </a:extLst>
          </p:cNvPr>
          <p:cNvGraphicFramePr>
            <a:graphicFrameLocks noGrp="1"/>
          </p:cNvGraphicFramePr>
          <p:nvPr>
            <p:ph idx="1"/>
            <p:extLst>
              <p:ext uri="{D42A27DB-BD31-4B8C-83A1-F6EECF244321}">
                <p14:modId xmlns:p14="http://schemas.microsoft.com/office/powerpoint/2010/main" val="2884491306"/>
              </p:ext>
            </p:extLst>
          </p:nvPr>
        </p:nvGraphicFramePr>
        <p:xfrm>
          <a:off x="838200" y="1454562"/>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5EBC175-20E4-06A2-58B3-68D132575C5D}"/>
              </a:ext>
            </a:extLst>
          </p:cNvPr>
          <p:cNvSpPr txBox="1"/>
          <p:nvPr/>
        </p:nvSpPr>
        <p:spPr>
          <a:xfrm>
            <a:off x="242888" y="4770254"/>
            <a:ext cx="1167288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The approach of “tokenizing” inputs, and creating unified </a:t>
            </a:r>
            <a:r>
              <a:rPr lang="en-US" sz="2800" dirty="0">
                <a:solidFill>
                  <a:srgbClr val="000000"/>
                </a:solidFill>
                <a:sym typeface="Helvetica Neue"/>
              </a:rPr>
              <a:t>embeddings across modalities </a:t>
            </a:r>
            <a:r>
              <a:rPr kumimoji="0" lang="en-US" sz="2800" i="0" u="none" strike="noStrike" cap="none" spc="0" normalizeH="0" baseline="0" dirty="0">
                <a:ln>
                  <a:noFill/>
                </a:ln>
                <a:solidFill>
                  <a:srgbClr val="000000"/>
                </a:solidFill>
                <a:effectLst/>
                <a:uFillTx/>
                <a:latin typeface="+mn-lt"/>
                <a:ea typeface="+mn-ea"/>
                <a:cs typeface="+mn-cs"/>
                <a:sym typeface="Helvetica Neue"/>
              </a:rPr>
              <a:t>generalizes beyond text and images, also includes audio, 3D cameras, video data </a:t>
            </a:r>
            <a:r>
              <a:rPr kumimoji="0" lang="en-US" sz="2800" i="0" u="none" strike="noStrike" cap="none" spc="0" normalizeH="0" baseline="0" dirty="0" err="1">
                <a:ln>
                  <a:noFill/>
                </a:ln>
                <a:solidFill>
                  <a:srgbClr val="000000"/>
                </a:solidFill>
                <a:effectLst/>
                <a:uFillTx/>
                <a:latin typeface="+mn-lt"/>
                <a:ea typeface="+mn-ea"/>
                <a:cs typeface="+mn-cs"/>
                <a:sym typeface="Helvetica Neue"/>
              </a:rPr>
              <a:t>etc</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p:txBody>
      </p:sp>
    </p:spTree>
    <p:extLst>
      <p:ext uri="{BB962C8B-B14F-4D97-AF65-F5344CB8AC3E}">
        <p14:creationId xmlns:p14="http://schemas.microsoft.com/office/powerpoint/2010/main" val="2618402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A410E93-DE4D-BA5A-F2B7-5A640F7665E3}"/>
              </a:ext>
            </a:extLst>
          </p:cNvPr>
          <p:cNvSpPr>
            <a:spLocks noGrp="1"/>
          </p:cNvSpPr>
          <p:nvPr>
            <p:ph type="body" sz="quarter" idx="1"/>
          </p:nvPr>
        </p:nvSpPr>
        <p:spPr>
          <a:xfrm>
            <a:off x="849717" y="708689"/>
            <a:ext cx="10523133" cy="4992024"/>
          </a:xfrm>
        </p:spPr>
        <p:txBody>
          <a:bodyPr>
            <a:normAutofit fontScale="85000" lnSpcReduction="20000"/>
          </a:bodyPr>
          <a:lstStyle/>
          <a:p>
            <a:r>
              <a:rPr lang="en-US" sz="4000" dirty="0"/>
              <a:t>Last thoughts on AI</a:t>
            </a:r>
            <a:br>
              <a:rPr lang="en-US" sz="4000" dirty="0"/>
            </a:br>
            <a:br>
              <a:rPr lang="en-US" sz="4000" dirty="0"/>
            </a:br>
            <a:r>
              <a:rPr lang="en-US" sz="4000" dirty="0"/>
              <a:t>1. Generative AI offers much much easier approaches for computation to directly touch the real world</a:t>
            </a:r>
          </a:p>
          <a:p>
            <a:endParaRPr lang="en-US" sz="4000" dirty="0"/>
          </a:p>
          <a:p>
            <a:r>
              <a:rPr lang="en-US" sz="4000" dirty="0"/>
              <a:t>2. Works extremely well if you stay within the distributions for which it was trained (next word!  Images and captions…), but don’t ask it to write a long document…</a:t>
            </a:r>
          </a:p>
          <a:p>
            <a:br>
              <a:rPr lang="en-US" sz="4000" dirty="0"/>
            </a:br>
            <a:r>
              <a:rPr lang="en-US" sz="4000" dirty="0"/>
              <a:t>3. Approaches to create guardrails, (e.g. so that Dall-E doesn’t create inappropriate images) are kludgy and incomplete</a:t>
            </a:r>
          </a:p>
        </p:txBody>
      </p:sp>
    </p:spTree>
    <p:extLst>
      <p:ext uri="{BB962C8B-B14F-4D97-AF65-F5344CB8AC3E}">
        <p14:creationId xmlns:p14="http://schemas.microsoft.com/office/powerpoint/2010/main" val="181020944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09553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25DF-E76F-DD08-CA57-BBE22C7D616B}"/>
            </a:ext>
          </a:extLst>
        </p:cNvPr>
        <p:cNvGrpSpPr/>
        <p:nvPr/>
      </p:nvGrpSpPr>
      <p:grpSpPr>
        <a:xfrm>
          <a:off x="0" y="0"/>
          <a:ext cx="0" cy="0"/>
          <a:chOff x="0" y="0"/>
          <a:chExt cx="0" cy="0"/>
        </a:xfrm>
      </p:grpSpPr>
    </p:spTree>
    <p:extLst>
      <p:ext uri="{BB962C8B-B14F-4D97-AF65-F5344CB8AC3E}">
        <p14:creationId xmlns:p14="http://schemas.microsoft.com/office/powerpoint/2010/main" val="63957833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C8829-500B-89B3-045D-C1ED5572EF08}"/>
            </a:ext>
          </a:extLst>
        </p:cNvPr>
        <p:cNvGrpSpPr/>
        <p:nvPr/>
      </p:nvGrpSpPr>
      <p:grpSpPr>
        <a:xfrm>
          <a:off x="0" y="0"/>
          <a:ext cx="0" cy="0"/>
          <a:chOff x="0" y="0"/>
          <a:chExt cx="0" cy="0"/>
        </a:xfrm>
      </p:grpSpPr>
    </p:spTree>
    <p:extLst>
      <p:ext uri="{BB962C8B-B14F-4D97-AF65-F5344CB8AC3E}">
        <p14:creationId xmlns:p14="http://schemas.microsoft.com/office/powerpoint/2010/main" val="102382476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B7B04-6DC8-9472-0929-A8DE9EE24FB8}"/>
            </a:ext>
          </a:extLst>
        </p:cNvPr>
        <p:cNvGrpSpPr/>
        <p:nvPr/>
      </p:nvGrpSpPr>
      <p:grpSpPr>
        <a:xfrm>
          <a:off x="0" y="0"/>
          <a:ext cx="0" cy="0"/>
          <a:chOff x="0" y="0"/>
          <a:chExt cx="0" cy="0"/>
        </a:xfrm>
      </p:grpSpPr>
      <p:pic>
        <p:nvPicPr>
          <p:cNvPr id="3" name="Picture 2" descr="A diagram of a risk management framework&#10;&#10;AI-generated content may be incorrect.">
            <a:extLst>
              <a:ext uri="{FF2B5EF4-FFF2-40B4-BE49-F238E27FC236}">
                <a16:creationId xmlns:a16="http://schemas.microsoft.com/office/drawing/2014/main" id="{71D242D8-8001-1851-9A77-E3D867904F35}"/>
              </a:ext>
            </a:extLst>
          </p:cNvPr>
          <p:cNvPicPr>
            <a:picLocks noChangeAspect="1"/>
          </p:cNvPicPr>
          <p:nvPr/>
        </p:nvPicPr>
        <p:blipFill>
          <a:blip r:embed="rId2"/>
          <a:stretch>
            <a:fillRect/>
          </a:stretch>
        </p:blipFill>
        <p:spPr>
          <a:xfrm>
            <a:off x="0" y="36478"/>
            <a:ext cx="12317506" cy="6854888"/>
          </a:xfrm>
          <a:prstGeom prst="rect">
            <a:avLst/>
          </a:prstGeom>
        </p:spPr>
      </p:pic>
    </p:spTree>
    <p:extLst>
      <p:ext uri="{BB962C8B-B14F-4D97-AF65-F5344CB8AC3E}">
        <p14:creationId xmlns:p14="http://schemas.microsoft.com/office/powerpoint/2010/main" val="340152992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50CC2-8F96-8A4A-F22A-50BC0E0D79F3}"/>
            </a:ext>
          </a:extLst>
        </p:cNvPr>
        <p:cNvGrpSpPr/>
        <p:nvPr/>
      </p:nvGrpSpPr>
      <p:grpSpPr>
        <a:xfrm>
          <a:off x="0" y="0"/>
          <a:ext cx="0" cy="0"/>
          <a:chOff x="0" y="0"/>
          <a:chExt cx="0" cy="0"/>
        </a:xfrm>
      </p:grpSpPr>
      <p:pic>
        <p:nvPicPr>
          <p:cNvPr id="3" name="Picture 4" descr="Fig. 3">
            <a:extLst>
              <a:ext uri="{FF2B5EF4-FFF2-40B4-BE49-F238E27FC236}">
                <a16:creationId xmlns:a16="http://schemas.microsoft.com/office/drawing/2014/main" id="{37F1209D-C40C-811E-969E-34F21BEB5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0"/>
            <a:ext cx="74374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web page&#10;&#10;AI-generated content may be incorrect.">
            <a:extLst>
              <a:ext uri="{FF2B5EF4-FFF2-40B4-BE49-F238E27FC236}">
                <a16:creationId xmlns:a16="http://schemas.microsoft.com/office/drawing/2014/main" id="{9132063E-D5ED-D56D-275A-23352622F243}"/>
              </a:ext>
            </a:extLst>
          </p:cNvPr>
          <p:cNvPicPr>
            <a:picLocks noChangeAspect="1"/>
          </p:cNvPicPr>
          <p:nvPr/>
        </p:nvPicPr>
        <p:blipFill>
          <a:blip r:embed="rId3"/>
          <a:stretch>
            <a:fillRect/>
          </a:stretch>
        </p:blipFill>
        <p:spPr>
          <a:xfrm>
            <a:off x="0" y="4531659"/>
            <a:ext cx="5036975" cy="2326341"/>
          </a:xfrm>
          <a:prstGeom prst="rect">
            <a:avLst/>
          </a:prstGeom>
        </p:spPr>
      </p:pic>
    </p:spTree>
    <p:extLst>
      <p:ext uri="{BB962C8B-B14F-4D97-AF65-F5344CB8AC3E}">
        <p14:creationId xmlns:p14="http://schemas.microsoft.com/office/powerpoint/2010/main" val="416643500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56C95C-C545-5505-69B0-93D8BD50166F}"/>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97A40FD-4A93-2CE8-EEB7-434A555F5FB4}"/>
              </a:ext>
            </a:extLst>
          </p:cNvPr>
          <p:cNvSpPr>
            <a:spLocks noGrp="1"/>
          </p:cNvSpPr>
          <p:nvPr>
            <p:ph type="body" sz="quarter" idx="1"/>
          </p:nvPr>
        </p:nvSpPr>
        <p:spPr/>
        <p:txBody>
          <a:bodyPr/>
          <a:lstStyle/>
          <a:p>
            <a:endParaRPr lang="en-US"/>
          </a:p>
        </p:txBody>
      </p:sp>
      <p:sp>
        <p:nvSpPr>
          <p:cNvPr id="13" name="Picture Placeholder 12">
            <a:extLst>
              <a:ext uri="{FF2B5EF4-FFF2-40B4-BE49-F238E27FC236}">
                <a16:creationId xmlns:a16="http://schemas.microsoft.com/office/drawing/2014/main" id="{7A476D16-8DEE-8A0F-67D3-96E5950FFED4}"/>
              </a:ext>
            </a:extLst>
          </p:cNvPr>
          <p:cNvSpPr>
            <a:spLocks noGrp="1"/>
          </p:cNvSpPr>
          <p:nvPr>
            <p:ph type="pic" sz="half" idx="21"/>
          </p:nvPr>
        </p:nvSpPr>
        <p:spPr/>
        <p:txBody>
          <a:bodyPr/>
          <a:lstStyle/>
          <a:p>
            <a:endParaRPr lang="en-US"/>
          </a:p>
        </p:txBody>
      </p:sp>
    </p:spTree>
    <p:extLst>
      <p:ext uri="{BB962C8B-B14F-4D97-AF65-F5344CB8AC3E}">
        <p14:creationId xmlns:p14="http://schemas.microsoft.com/office/powerpoint/2010/main" val="63447253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0003CD9-9919-13B2-D1B4-B4D11009DEF5}"/>
              </a:ext>
            </a:extLst>
          </p:cNvPr>
          <p:cNvSpPr>
            <a:spLocks noGrp="1"/>
          </p:cNvSpPr>
          <p:nvPr>
            <p:ph type="pic" sz="half" idx="21"/>
          </p:nvPr>
        </p:nvSpPr>
        <p:spPr/>
        <p:txBody>
          <a:bodyPr/>
          <a:lstStyle/>
          <a:p>
            <a:endParaRPr lang="en-US"/>
          </a:p>
        </p:txBody>
      </p:sp>
      <p:sp>
        <p:nvSpPr>
          <p:cNvPr id="3" name="Title 2">
            <a:extLst>
              <a:ext uri="{FF2B5EF4-FFF2-40B4-BE49-F238E27FC236}">
                <a16:creationId xmlns:a16="http://schemas.microsoft.com/office/drawing/2014/main" id="{F2865741-6075-ABED-EC42-9991CEDEE68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644F7C8-3F1F-49FA-0776-495B82594747}"/>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593052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FB8F-6DB6-EA8A-A4D0-763E1D0866CE}"/>
              </a:ext>
            </a:extLst>
          </p:cNvPr>
          <p:cNvSpPr>
            <a:spLocks noGrp="1"/>
          </p:cNvSpPr>
          <p:nvPr>
            <p:ph type="title"/>
          </p:nvPr>
        </p:nvSpPr>
        <p:spPr>
          <a:xfrm>
            <a:off x="112059" y="196056"/>
            <a:ext cx="10515600" cy="1325563"/>
          </a:xfrm>
        </p:spPr>
        <p:txBody>
          <a:bodyPr/>
          <a:lstStyle/>
          <a:p>
            <a:r>
              <a:rPr lang="en-US" dirty="0"/>
              <a:t>Very broad types of machine learning</a:t>
            </a:r>
          </a:p>
        </p:txBody>
      </p:sp>
      <p:sp>
        <p:nvSpPr>
          <p:cNvPr id="3" name="Content Placeholder 2">
            <a:extLst>
              <a:ext uri="{FF2B5EF4-FFF2-40B4-BE49-F238E27FC236}">
                <a16:creationId xmlns:a16="http://schemas.microsoft.com/office/drawing/2014/main" id="{AAEAB756-5A05-279A-1B23-9E9AA51EF04F}"/>
              </a:ext>
            </a:extLst>
          </p:cNvPr>
          <p:cNvSpPr>
            <a:spLocks noGrp="1"/>
          </p:cNvSpPr>
          <p:nvPr>
            <p:ph idx="1"/>
          </p:nvPr>
        </p:nvSpPr>
        <p:spPr/>
        <p:txBody>
          <a:bodyPr/>
          <a:lstStyle/>
          <a:p>
            <a:endParaRPr lang="en-US"/>
          </a:p>
        </p:txBody>
      </p:sp>
      <p:pic>
        <p:nvPicPr>
          <p:cNvPr id="4" name="Picture 2">
            <a:extLst>
              <a:ext uri="{FF2B5EF4-FFF2-40B4-BE49-F238E27FC236}">
                <a16:creationId xmlns:a16="http://schemas.microsoft.com/office/drawing/2014/main" id="{EAF3FE28-D2C3-737F-E3EA-44B971DD1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38938"/>
            <a:ext cx="12192000" cy="532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50765A-7AA0-052E-F28D-B929EF4FCA31}"/>
              </a:ext>
            </a:extLst>
          </p:cNvPr>
          <p:cNvSpPr txBox="1"/>
          <p:nvPr/>
        </p:nvSpPr>
        <p:spPr>
          <a:xfrm>
            <a:off x="9200826" y="6460238"/>
            <a:ext cx="2853666" cy="369332"/>
          </a:xfrm>
          <a:prstGeom prst="rect">
            <a:avLst/>
          </a:prstGeom>
          <a:noFill/>
        </p:spPr>
        <p:txBody>
          <a:bodyPr wrap="none" rtlCol="0">
            <a:spAutoFit/>
          </a:bodyPr>
          <a:lstStyle/>
          <a:p>
            <a:r>
              <a:rPr lang="en-US" dirty="0"/>
              <a:t>Slide from </a:t>
            </a:r>
            <a:r>
              <a:rPr lang="en-US" b="0" i="0" dirty="0">
                <a:solidFill>
                  <a:srgbClr val="191919"/>
                </a:solidFill>
                <a:effectLst/>
                <a:latin typeface="sohne"/>
              </a:rPr>
              <a:t>Priyanka Parashar</a:t>
            </a:r>
            <a:endParaRPr lang="en-US" dirty="0"/>
          </a:p>
        </p:txBody>
      </p:sp>
    </p:spTree>
    <p:extLst>
      <p:ext uri="{BB962C8B-B14F-4D97-AF65-F5344CB8AC3E}">
        <p14:creationId xmlns:p14="http://schemas.microsoft.com/office/powerpoint/2010/main" val="2876273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219D-188E-4B2C-FE0D-734104AEA5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AF8EE-DA46-BD2B-87D6-C361851146E7}"/>
              </a:ext>
            </a:extLst>
          </p:cNvPr>
          <p:cNvSpPr>
            <a:spLocks noGrp="1"/>
          </p:cNvSpPr>
          <p:nvPr>
            <p:ph idx="1"/>
          </p:nvPr>
        </p:nvSpPr>
        <p:spPr/>
        <p:txBody>
          <a:bodyPr/>
          <a:lstStyle/>
          <a:p>
            <a:endParaRPr lang="en-US"/>
          </a:p>
        </p:txBody>
      </p:sp>
      <p:pic>
        <p:nvPicPr>
          <p:cNvPr id="3074" name="Picture 2" descr="text">
            <a:extLst>
              <a:ext uri="{FF2B5EF4-FFF2-40B4-BE49-F238E27FC236}">
                <a16:creationId xmlns:a16="http://schemas.microsoft.com/office/drawing/2014/main" id="{A9245FCC-BAAA-BDCC-2C5E-05B24DEDB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81"/>
          <a:stretch/>
        </p:blipFill>
        <p:spPr bwMode="auto">
          <a:xfrm>
            <a:off x="0" y="693738"/>
            <a:ext cx="12192000" cy="481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81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0AC3-05C3-5078-382A-F3FF902A0B8C}"/>
              </a:ext>
            </a:extLst>
          </p:cNvPr>
          <p:cNvSpPr>
            <a:spLocks noGrp="1"/>
          </p:cNvSpPr>
          <p:nvPr>
            <p:ph type="title"/>
          </p:nvPr>
        </p:nvSpPr>
        <p:spPr/>
        <p:txBody>
          <a:bodyPr/>
          <a:lstStyle/>
          <a:p>
            <a:r>
              <a:rPr lang="en-US" dirty="0"/>
              <a:t>Classical Vs. Modern Machine Learning</a:t>
            </a:r>
          </a:p>
        </p:txBody>
      </p:sp>
      <p:sp>
        <p:nvSpPr>
          <p:cNvPr id="3" name="Content Placeholder 2">
            <a:extLst>
              <a:ext uri="{FF2B5EF4-FFF2-40B4-BE49-F238E27FC236}">
                <a16:creationId xmlns:a16="http://schemas.microsoft.com/office/drawing/2014/main" id="{0C1D8807-1AD2-926F-3896-89C96499B68C}"/>
              </a:ext>
            </a:extLst>
          </p:cNvPr>
          <p:cNvSpPr>
            <a:spLocks noGrp="1"/>
          </p:cNvSpPr>
          <p:nvPr>
            <p:ph idx="1"/>
          </p:nvPr>
        </p:nvSpPr>
        <p:spPr/>
        <p:txBody>
          <a:bodyPr/>
          <a:lstStyle/>
          <a:p>
            <a:pPr marL="0" indent="0">
              <a:buNone/>
            </a:pPr>
            <a:r>
              <a:rPr lang="en-US" dirty="0"/>
              <a:t>Classic approach is to “think really hard” about what features to extract, then use tools like logistic regression, support-vector machines or K-nearest neighbors.</a:t>
            </a:r>
          </a:p>
        </p:txBody>
      </p:sp>
      <p:sp>
        <p:nvSpPr>
          <p:cNvPr id="5" name="TextBox 4">
            <a:extLst>
              <a:ext uri="{FF2B5EF4-FFF2-40B4-BE49-F238E27FC236}">
                <a16:creationId xmlns:a16="http://schemas.microsoft.com/office/drawing/2014/main" id="{E29CEBA9-3510-89C7-7893-EA7F36184B5A}"/>
              </a:ext>
            </a:extLst>
          </p:cNvPr>
          <p:cNvSpPr txBox="1"/>
          <p:nvPr/>
        </p:nvSpPr>
        <p:spPr>
          <a:xfrm>
            <a:off x="6096000" y="45522"/>
            <a:ext cx="6096000" cy="369332"/>
          </a:xfrm>
          <a:prstGeom prst="rect">
            <a:avLst/>
          </a:prstGeom>
          <a:noFill/>
        </p:spPr>
        <p:txBody>
          <a:bodyPr wrap="square">
            <a:spAutoFit/>
          </a:bodyPr>
          <a:lstStyle/>
          <a:p>
            <a:r>
              <a:rPr lang="en-US" dirty="0"/>
              <a:t>“algorithms and statistical models to learn patterns from data.”</a:t>
            </a:r>
          </a:p>
        </p:txBody>
      </p:sp>
      <p:pic>
        <p:nvPicPr>
          <p:cNvPr id="6" name="Picture 2">
            <a:extLst>
              <a:ext uri="{FF2B5EF4-FFF2-40B4-BE49-F238E27FC236}">
                <a16:creationId xmlns:a16="http://schemas.microsoft.com/office/drawing/2014/main" id="{ED82708B-E204-7698-9D7B-29F37AB28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48"/>
          <a:stretch/>
        </p:blipFill>
        <p:spPr bwMode="auto">
          <a:xfrm>
            <a:off x="838200" y="3429000"/>
            <a:ext cx="3512457"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805CBBC7-4C3C-830A-13C5-8C0EF9432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185" y="3519054"/>
            <a:ext cx="880743" cy="168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34475165-4485-DAA8-5F4C-88ACA8F097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75098"/>
            <a:ext cx="1669145" cy="330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046D6017-0955-7033-958A-538FC3431B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5519" y="3219679"/>
            <a:ext cx="3439090" cy="336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F2D0C0A0-B209-FD39-7304-509BFF46B723}"/>
              </a:ext>
            </a:extLst>
          </p:cNvPr>
          <p:cNvSpPr txBox="1"/>
          <p:nvPr/>
        </p:nvSpPr>
        <p:spPr>
          <a:xfrm>
            <a:off x="249381" y="6075649"/>
            <a:ext cx="4361213" cy="646331"/>
          </a:xfrm>
          <a:prstGeom prst="rect">
            <a:avLst/>
          </a:prstGeom>
          <a:noFill/>
        </p:spPr>
        <p:txBody>
          <a:bodyPr wrap="square">
            <a:spAutoFit/>
          </a:bodyPr>
          <a:lstStyle/>
          <a:p>
            <a:r>
              <a:rPr lang="en-US" dirty="0"/>
              <a:t>Need ~10,000 example images with labels…</a:t>
            </a:r>
          </a:p>
          <a:p>
            <a:r>
              <a:rPr lang="en-US" dirty="0"/>
              <a:t>Thousands of parameters</a:t>
            </a:r>
          </a:p>
        </p:txBody>
      </p:sp>
    </p:spTree>
    <p:extLst>
      <p:ext uri="{BB962C8B-B14F-4D97-AF65-F5344CB8AC3E}">
        <p14:creationId xmlns:p14="http://schemas.microsoft.com/office/powerpoint/2010/main" val="316853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46A-C204-E15E-07C6-6953F8ABCF65}"/>
              </a:ext>
            </a:extLst>
          </p:cNvPr>
          <p:cNvSpPr>
            <a:spLocks noGrp="1"/>
          </p:cNvSpPr>
          <p:nvPr>
            <p:ph type="title"/>
          </p:nvPr>
        </p:nvSpPr>
        <p:spPr/>
        <p:txBody>
          <a:bodyPr/>
          <a:lstStyle/>
          <a:p>
            <a:r>
              <a:rPr lang="en-US" dirty="0"/>
              <a:t>Neural Networks</a:t>
            </a:r>
          </a:p>
        </p:txBody>
      </p:sp>
      <p:sp>
        <p:nvSpPr>
          <p:cNvPr id="4" name="Content Placeholder 2">
            <a:extLst>
              <a:ext uri="{FF2B5EF4-FFF2-40B4-BE49-F238E27FC236}">
                <a16:creationId xmlns:a16="http://schemas.microsoft.com/office/drawing/2014/main" id="{0C8C36E8-4895-19C3-2C23-513EBE7D570C}"/>
              </a:ext>
            </a:extLst>
          </p:cNvPr>
          <p:cNvSpPr>
            <a:spLocks noGrp="1"/>
          </p:cNvSpPr>
          <p:nvPr>
            <p:ph idx="1"/>
          </p:nvPr>
        </p:nvSpPr>
        <p:spPr>
          <a:xfrm>
            <a:off x="838200" y="1528742"/>
            <a:ext cx="10515600" cy="4351338"/>
          </a:xfrm>
        </p:spPr>
        <p:txBody>
          <a:bodyPr/>
          <a:lstStyle/>
          <a:p>
            <a:pPr marL="0" indent="0">
              <a:buNone/>
            </a:pPr>
            <a:r>
              <a:rPr lang="en-US" dirty="0"/>
              <a:t>Neural networks learn their own features; usually linear combinations of input features, and linear (*) combinations of those features.</a:t>
            </a:r>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838200" y="2503061"/>
            <a:ext cx="3330039" cy="3312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5825342" y="2503061"/>
            <a:ext cx="5528458" cy="331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617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8718</TotalTime>
  <Words>2210</Words>
  <Application>Microsoft Macintosh PowerPoint</Application>
  <PresentationFormat>Widescreen</PresentationFormat>
  <Paragraphs>328</Paragraphs>
  <Slides>59</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vt:lpstr>
      <vt:lpstr>Calibri</vt:lpstr>
      <vt:lpstr>Calibri Light</vt:lpstr>
      <vt:lpstr>Cambria Math</vt:lpstr>
      <vt:lpstr>CMU Bright Oblique</vt:lpstr>
      <vt:lpstr>CMU Bright Roman</vt:lpstr>
      <vt:lpstr>Google Sans</vt:lpstr>
      <vt:lpstr>Helvetica Neue</vt:lpstr>
      <vt:lpstr>Helvetica Neue Medium</vt:lpstr>
      <vt:lpstr>sohne</vt:lpstr>
      <vt:lpstr>Office Theme</vt:lpstr>
      <vt:lpstr>Trustworthy AI</vt:lpstr>
      <vt:lpstr>Structure of the class</vt:lpstr>
      <vt:lpstr>Rest of Today: </vt:lpstr>
      <vt:lpstr>PowerPoint Presentation</vt:lpstr>
      <vt:lpstr>AI vs. Machine Learning</vt:lpstr>
      <vt:lpstr>Very broad types of machine learning</vt:lpstr>
      <vt:lpstr>PowerPoint Presentation</vt:lpstr>
      <vt:lpstr>Classical Vs. Modern Machine Learning</vt:lpstr>
      <vt:lpstr>Neural Networks</vt:lpstr>
      <vt:lpstr>Neural Networks</vt:lpstr>
      <vt:lpstr>What makes modern models “Deep”?</vt:lpstr>
      <vt:lpstr>PowerPoint Presentation</vt:lpstr>
      <vt:lpstr>All modern Deep Learning/ Generative AI models are “just” very large neural networks</vt:lpstr>
      <vt:lpstr>~All modern Deep Learning/ Generative AI models are just *very* large neural networks</vt:lpstr>
      <vt:lpstr>Network Visualization</vt:lpstr>
      <vt:lpstr>Network Visualization</vt:lpstr>
      <vt:lpstr>PowerPoint Presentation</vt:lpstr>
      <vt:lpstr>PowerPoint Presentation</vt:lpstr>
      <vt:lpstr>Parameters of a model</vt:lpstr>
      <vt:lpstr>Testing a model</vt:lpstr>
      <vt:lpstr>PowerPoint Presentation</vt:lpstr>
      <vt:lpstr>Fine-Tuning for Deep Learning</vt:lpstr>
      <vt:lpstr>The “big” change in ML/AI recently is generative AI.  Generative Models are like 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ChatGPT</vt:lpstr>
      <vt:lpstr>20 Questions</vt:lpstr>
      <vt:lpstr>Canned 20 questions:</vt:lpstr>
      <vt:lpstr>Not just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Shockingly Good</vt:lpstr>
      <vt:lpstr>Shockingly Good</vt:lpstr>
      <vt:lpstr>Shockingly Good (sometimes)</vt:lpstr>
      <vt:lpstr>”Multimodal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 Technical Tutorial for Economists</dc:title>
  <dc:creator>Pless, Robert Bryan</dc:creator>
  <cp:lastModifiedBy>Pless, Robert Bryan</cp:lastModifiedBy>
  <cp:revision>13</cp:revision>
  <dcterms:created xsi:type="dcterms:W3CDTF">2024-11-24T20:05:42Z</dcterms:created>
  <dcterms:modified xsi:type="dcterms:W3CDTF">2026-01-16T01:20:50Z</dcterms:modified>
</cp:coreProperties>
</file>